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sldIdLst>
    <p:sldId id="312" r:id="rId5"/>
    <p:sldId id="286" r:id="rId6"/>
    <p:sldId id="313" r:id="rId7"/>
    <p:sldId id="287" r:id="rId8"/>
    <p:sldId id="314" r:id="rId9"/>
    <p:sldId id="298" r:id="rId10"/>
    <p:sldId id="299" r:id="rId11"/>
    <p:sldId id="316" r:id="rId12"/>
    <p:sldId id="317" r:id="rId13"/>
    <p:sldId id="318" r:id="rId14"/>
    <p:sldId id="319" r:id="rId15"/>
    <p:sldId id="302" r:id="rId16"/>
    <p:sldId id="304" r:id="rId17"/>
    <p:sldId id="300" r:id="rId18"/>
    <p:sldId id="310" r:id="rId19"/>
    <p:sldId id="306" r:id="rId20"/>
    <p:sldId id="311" r:id="rId21"/>
    <p:sldId id="307" r:id="rId22"/>
    <p:sldId id="320" r:id="rId23"/>
    <p:sldId id="308" r:id="rId24"/>
    <p:sldId id="30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99" autoAdjust="0"/>
  </p:normalViewPr>
  <p:slideViewPr>
    <p:cSldViewPr snapToGrid="0" snapToObjects="1" showGuides="1">
      <p:cViewPr>
        <p:scale>
          <a:sx n="69" d="100"/>
          <a:sy n="69" d="100"/>
        </p:scale>
        <p:origin x="564" y="68"/>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eg>
</file>

<file path=ppt/media/image3.png>
</file>

<file path=ppt/media/image4.jpeg>
</file>

<file path=ppt/media/image5.png>
</file>

<file path=ppt/media/image6.pn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p4>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5/8/2024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7.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8.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9.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FB178-2EA0-1129-2D9D-97B83B481497}"/>
              </a:ext>
            </a:extLst>
          </p:cNvPr>
          <p:cNvSpPr>
            <a:spLocks noGrp="1"/>
          </p:cNvSpPr>
          <p:nvPr>
            <p:ph type="ctrTitle"/>
          </p:nvPr>
        </p:nvSpPr>
        <p:spPr>
          <a:xfrm>
            <a:off x="1463039" y="2240280"/>
            <a:ext cx="9585961" cy="1709928"/>
          </a:xfrm>
        </p:spPr>
        <p:txBody>
          <a:bodyPr/>
          <a:lstStyle/>
          <a:p>
            <a:r>
              <a:rPr lang="en-US" sz="6000" dirty="0">
                <a:latin typeface="Times New Roman" panose="02020603050405020304" pitchFamily="18" charset="0"/>
                <a:cs typeface="Times New Roman" panose="02020603050405020304" pitchFamily="18" charset="0"/>
              </a:rPr>
              <a:t>Advanced Data Mining and Predictive Analytics-Loan Prediction</a:t>
            </a:r>
            <a:endParaRPr lang="en-US" dirty="0"/>
          </a:p>
        </p:txBody>
      </p:sp>
      <p:sp>
        <p:nvSpPr>
          <p:cNvPr id="3" name="Subtitle 2">
            <a:extLst>
              <a:ext uri="{FF2B5EF4-FFF2-40B4-BE49-F238E27FC236}">
                <a16:creationId xmlns:a16="http://schemas.microsoft.com/office/drawing/2014/main" id="{E4DE8378-B530-CA0B-024B-5E365E0E46C0}"/>
              </a:ext>
            </a:extLst>
          </p:cNvPr>
          <p:cNvSpPr>
            <a:spLocks noGrp="1"/>
          </p:cNvSpPr>
          <p:nvPr>
            <p:ph type="subTitle" idx="1"/>
          </p:nvPr>
        </p:nvSpPr>
        <p:spPr>
          <a:xfrm>
            <a:off x="5911215" y="4195190"/>
            <a:ext cx="4873752" cy="1474089"/>
          </a:xfrm>
        </p:spPr>
        <p:txBody>
          <a:bodyPr/>
          <a:lstStyle/>
          <a:p>
            <a:pPr algn="r"/>
            <a:r>
              <a:rPr lang="sv-SE" sz="1400" b="1" dirty="0">
                <a:latin typeface="Times New Roman" panose="02020603050405020304" pitchFamily="18" charset="0"/>
                <a:cs typeface="Times New Roman" panose="02020603050405020304" pitchFamily="18" charset="0"/>
              </a:rPr>
              <a:t>Group-5</a:t>
            </a:r>
            <a:br>
              <a:rPr lang="sv-SE" sz="1400" dirty="0">
                <a:latin typeface="Times New Roman" panose="02020603050405020304" pitchFamily="18" charset="0"/>
                <a:cs typeface="Times New Roman" panose="02020603050405020304" pitchFamily="18" charset="0"/>
              </a:rPr>
            </a:br>
            <a:r>
              <a:rPr lang="sv-SE" sz="1400" dirty="0">
                <a:latin typeface="Times New Roman" panose="02020603050405020304" pitchFamily="18" charset="0"/>
                <a:cs typeface="Times New Roman" panose="02020603050405020304" pitchFamily="18" charset="0"/>
              </a:rPr>
              <a:t>                        Niharika Matsa</a:t>
            </a:r>
            <a:br>
              <a:rPr lang="sv-SE" sz="1400" dirty="0">
                <a:latin typeface="Times New Roman" panose="02020603050405020304" pitchFamily="18" charset="0"/>
                <a:cs typeface="Times New Roman" panose="02020603050405020304" pitchFamily="18" charset="0"/>
              </a:rPr>
            </a:br>
            <a:r>
              <a:rPr lang="sv-SE" sz="1400" dirty="0">
                <a:latin typeface="Times New Roman" panose="02020603050405020304" pitchFamily="18" charset="0"/>
                <a:cs typeface="Times New Roman" panose="02020603050405020304" pitchFamily="18" charset="0"/>
              </a:rPr>
              <a:t>                           Durga Prasad Gandi</a:t>
            </a:r>
            <a:br>
              <a:rPr lang="sv-SE" sz="1400" dirty="0">
                <a:latin typeface="Times New Roman" panose="02020603050405020304" pitchFamily="18" charset="0"/>
                <a:cs typeface="Times New Roman" panose="02020603050405020304" pitchFamily="18" charset="0"/>
              </a:rPr>
            </a:br>
            <a:r>
              <a:rPr lang="sv-SE" sz="1400" dirty="0">
                <a:latin typeface="Times New Roman" panose="02020603050405020304" pitchFamily="18" charset="0"/>
                <a:cs typeface="Times New Roman" panose="02020603050405020304" pitchFamily="18" charset="0"/>
              </a:rPr>
              <a:t>                        Deekshitha Sai Sangepu</a:t>
            </a:r>
            <a:br>
              <a:rPr lang="sv-SE" sz="1400" dirty="0">
                <a:latin typeface="Times New Roman" panose="02020603050405020304" pitchFamily="18" charset="0"/>
                <a:cs typeface="Times New Roman" panose="02020603050405020304" pitchFamily="18" charset="0"/>
              </a:rPr>
            </a:br>
            <a:r>
              <a:rPr lang="sv-SE" sz="1400" dirty="0">
                <a:latin typeface="Times New Roman" panose="02020603050405020304" pitchFamily="18" charset="0"/>
                <a:cs typeface="Times New Roman" panose="02020603050405020304" pitchFamily="18" charset="0"/>
              </a:rPr>
              <a:t>                                   James Guy</a:t>
            </a:r>
            <a:endParaRPr lang="en-US" sz="1400" dirty="0">
              <a:latin typeface="Times New Roman" panose="02020603050405020304" pitchFamily="18" charset="0"/>
              <a:cs typeface="Times New Roman" panose="02020603050405020304" pitchFamily="18" charset="0"/>
            </a:endParaRPr>
          </a:p>
        </p:txBody>
      </p:sp>
      <p:pic>
        <p:nvPicPr>
          <p:cNvPr id="15" name="Audio 14">
            <a:hlinkClick r:id="" action="ppaction://media"/>
            <a:extLst>
              <a:ext uri="{FF2B5EF4-FFF2-40B4-BE49-F238E27FC236}">
                <a16:creationId xmlns:a16="http://schemas.microsoft.com/office/drawing/2014/main" id="{D81EF369-102E-AAFC-EA11-EC5489DADDB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34776423"/>
      </p:ext>
    </p:extLst>
  </p:cSld>
  <p:clrMapOvr>
    <a:masterClrMapping/>
  </p:clrMapOvr>
  <mc:AlternateContent xmlns:mc="http://schemas.openxmlformats.org/markup-compatibility/2006">
    <mc:Choice xmlns:p14="http://schemas.microsoft.com/office/powerpoint/2010/main" Requires="p14">
      <p:transition spd="slow" p14:dur="2000" advTm="48113"/>
    </mc:Choice>
    <mc:Fallback>
      <p:transition spd="slow" advTm="481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41FE6-F7C0-D52F-CD9E-F5E3E445BBB4}"/>
              </a:ext>
            </a:extLst>
          </p:cNvPr>
          <p:cNvSpPr>
            <a:spLocks noGrp="1"/>
          </p:cNvSpPr>
          <p:nvPr>
            <p:ph type="title"/>
          </p:nvPr>
        </p:nvSpPr>
        <p:spPr>
          <a:xfrm>
            <a:off x="1139952" y="512064"/>
            <a:ext cx="9912096" cy="781028"/>
          </a:xfrm>
        </p:spPr>
        <p:txBody>
          <a:bodyPr/>
          <a:lstStyle/>
          <a:p>
            <a:pPr algn="l"/>
            <a:r>
              <a:rPr lang="en-US" sz="3200" b="1" kern="100" dirty="0">
                <a:ln>
                  <a:noFill/>
                </a:ln>
                <a:solidFill>
                  <a:schemeClr val="tx1"/>
                </a:solidFill>
                <a:latin typeface="Times New Roman" panose="02020603050405020304" pitchFamily="18" charset="0"/>
                <a:cs typeface="Times New Roman" panose="02020603050405020304" pitchFamily="18" charset="0"/>
              </a:rPr>
              <a:t>Eliminating variables with zero variance</a:t>
            </a:r>
            <a:endParaRPr lang="en-US" b="1" dirty="0"/>
          </a:p>
        </p:txBody>
      </p:sp>
      <p:sp>
        <p:nvSpPr>
          <p:cNvPr id="3" name="Content Placeholder 2">
            <a:extLst>
              <a:ext uri="{FF2B5EF4-FFF2-40B4-BE49-F238E27FC236}">
                <a16:creationId xmlns:a16="http://schemas.microsoft.com/office/drawing/2014/main" id="{E9629A44-1356-6FB8-B7E0-8C40F51CEFBD}"/>
              </a:ext>
            </a:extLst>
          </p:cNvPr>
          <p:cNvSpPr>
            <a:spLocks noGrp="1"/>
          </p:cNvSpPr>
          <p:nvPr>
            <p:ph idx="1"/>
          </p:nvPr>
        </p:nvSpPr>
        <p:spPr>
          <a:xfrm>
            <a:off x="997526" y="1293092"/>
            <a:ext cx="10487337" cy="1014984"/>
          </a:xfrm>
        </p:spPr>
        <p:txBody>
          <a:bodyPr/>
          <a:lstStyle/>
          <a:p>
            <a:pPr marL="0" indent="0">
              <a:buNone/>
            </a:pPr>
            <a:r>
              <a:rPr lang="en-US" dirty="0">
                <a:latin typeface="Times New Roman" panose="02020603050405020304" pitchFamily="18" charset="0"/>
                <a:cs typeface="Times New Roman" panose="02020603050405020304" pitchFamily="18" charset="0"/>
              </a:rPr>
              <a:t>One of the initial steps in this process involved removing zero-variance variables from the dataset.</a:t>
            </a:r>
          </a:p>
        </p:txBody>
      </p:sp>
      <p:sp>
        <p:nvSpPr>
          <p:cNvPr id="4" name="Slide Number Placeholder 3">
            <a:extLst>
              <a:ext uri="{FF2B5EF4-FFF2-40B4-BE49-F238E27FC236}">
                <a16:creationId xmlns:a16="http://schemas.microsoft.com/office/drawing/2014/main" id="{FDEAD602-1D61-A188-04E8-3964D4EE798D}"/>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Footer Placeholder 4">
            <a:extLst>
              <a:ext uri="{FF2B5EF4-FFF2-40B4-BE49-F238E27FC236}">
                <a16:creationId xmlns:a16="http://schemas.microsoft.com/office/drawing/2014/main" id="{C3BEB4CE-9A1E-B668-3800-6FA798FD0400}"/>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8AD291DD-BC1C-E56E-79F2-5DB746269F53}"/>
              </a:ext>
            </a:extLst>
          </p:cNvPr>
          <p:cNvSpPr>
            <a:spLocks noGrp="1"/>
          </p:cNvSpPr>
          <p:nvPr>
            <p:ph type="dt" sz="half" idx="10"/>
          </p:nvPr>
        </p:nvSpPr>
        <p:spPr/>
        <p:txBody>
          <a:bodyPr/>
          <a:lstStyle/>
          <a:p>
            <a:r>
              <a:rPr lang="en-US" noProof="0"/>
              <a:t>20XX</a:t>
            </a:r>
          </a:p>
        </p:txBody>
      </p:sp>
      <p:pic>
        <p:nvPicPr>
          <p:cNvPr id="8" name="Picture 7" descr="A screen shot of a computer code&#10;&#10;Description automatically generated">
            <a:extLst>
              <a:ext uri="{FF2B5EF4-FFF2-40B4-BE49-F238E27FC236}">
                <a16:creationId xmlns:a16="http://schemas.microsoft.com/office/drawing/2014/main" id="{277B74E7-CF09-9304-69E8-D7E96877434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03960" y="2308076"/>
            <a:ext cx="8192589" cy="3520069"/>
          </a:xfrm>
          <a:prstGeom prst="rect">
            <a:avLst/>
          </a:prstGeom>
          <a:noFill/>
          <a:ln>
            <a:noFill/>
          </a:ln>
        </p:spPr>
      </p:pic>
      <p:pic>
        <p:nvPicPr>
          <p:cNvPr id="12" name="Audio 11">
            <a:hlinkClick r:id="" action="ppaction://media"/>
            <a:extLst>
              <a:ext uri="{FF2B5EF4-FFF2-40B4-BE49-F238E27FC236}">
                <a16:creationId xmlns:a16="http://schemas.microsoft.com/office/drawing/2014/main" id="{1A55CF1A-AE75-4BAF-ABFD-EBA852F070B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67728579"/>
      </p:ext>
    </p:extLst>
  </p:cSld>
  <p:clrMapOvr>
    <a:masterClrMapping/>
  </p:clrMapOvr>
  <mc:AlternateContent xmlns:mc="http://schemas.openxmlformats.org/markup-compatibility/2006">
    <mc:Choice xmlns:p14="http://schemas.microsoft.com/office/powerpoint/2010/main" Requires="p14">
      <p:transition spd="slow" p14:dur="2000" advTm="23491"/>
    </mc:Choice>
    <mc:Fallback>
      <p:transition spd="slow" advTm="23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41FE6-F7C0-D52F-CD9E-F5E3E445BBB4}"/>
              </a:ext>
            </a:extLst>
          </p:cNvPr>
          <p:cNvSpPr>
            <a:spLocks noGrp="1"/>
          </p:cNvSpPr>
          <p:nvPr>
            <p:ph type="title"/>
          </p:nvPr>
        </p:nvSpPr>
        <p:spPr>
          <a:xfrm>
            <a:off x="1139952" y="512064"/>
            <a:ext cx="9912096" cy="1014984"/>
          </a:xfrm>
        </p:spPr>
        <p:txBody>
          <a:bodyPr anchor="ctr">
            <a:normAutofit/>
          </a:bodyPr>
          <a:lstStyle/>
          <a:p>
            <a:r>
              <a:rPr lang="en-US" kern="100" dirty="0">
                <a:ln>
                  <a:noFill/>
                </a:ln>
                <a:latin typeface="Times New Roman" panose="02020603050405020304" pitchFamily="18" charset="0"/>
                <a:cs typeface="Times New Roman" panose="02020603050405020304" pitchFamily="18" charset="0"/>
              </a:rPr>
              <a:t>Descriptive Statistics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9629A44-1356-6FB8-B7E0-8C40F51CEFBD}"/>
              </a:ext>
            </a:extLst>
          </p:cNvPr>
          <p:cNvSpPr>
            <a:spLocks noGrp="1"/>
          </p:cNvSpPr>
          <p:nvPr>
            <p:ph idx="1"/>
          </p:nvPr>
        </p:nvSpPr>
        <p:spPr>
          <a:xfrm>
            <a:off x="484632" y="1810512"/>
            <a:ext cx="5404866" cy="4160520"/>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These descriptive statistics provide a comprehensive overview of the dataset's characteristics, enabling us to understand its distribution, variability, and potential data quality issues before proceeding with further analysis</a:t>
            </a:r>
          </a:p>
        </p:txBody>
      </p:sp>
      <p:sp>
        <p:nvSpPr>
          <p:cNvPr id="4" name="Slide Number Placeholder 3">
            <a:extLst>
              <a:ext uri="{FF2B5EF4-FFF2-40B4-BE49-F238E27FC236}">
                <a16:creationId xmlns:a16="http://schemas.microsoft.com/office/drawing/2014/main" id="{FDEAD602-1D61-A188-04E8-3964D4EE798D}"/>
              </a:ext>
            </a:extLst>
          </p:cNvPr>
          <p:cNvSpPr>
            <a:spLocks noGrp="1"/>
          </p:cNvSpPr>
          <p:nvPr>
            <p:ph type="sldNum" sz="quarter" idx="12"/>
          </p:nvPr>
        </p:nvSpPr>
        <p:spPr>
          <a:xfrm>
            <a:off x="838200" y="6400904"/>
            <a:ext cx="365760" cy="246888"/>
          </a:xfrm>
        </p:spPr>
        <p:txBody>
          <a:bodyPr anchor="ctr">
            <a:normAutofit/>
          </a:bodyPr>
          <a:lstStyle/>
          <a:p>
            <a:pPr>
              <a:spcAft>
                <a:spcPts val="600"/>
              </a:spcAft>
            </a:pPr>
            <a:fld id="{8D0AFDD5-844D-364D-8AEC-50CF4D36D55D}" type="slidenum">
              <a:rPr lang="en-US" noProof="0" smtClean="0"/>
              <a:pPr>
                <a:spcAft>
                  <a:spcPts val="600"/>
                </a:spcAft>
              </a:pPr>
              <a:t>11</a:t>
            </a:fld>
            <a:endParaRPr lang="en-US" noProof="0"/>
          </a:p>
        </p:txBody>
      </p:sp>
      <p:sp>
        <p:nvSpPr>
          <p:cNvPr id="6" name="Date Placeholder 5">
            <a:extLst>
              <a:ext uri="{FF2B5EF4-FFF2-40B4-BE49-F238E27FC236}">
                <a16:creationId xmlns:a16="http://schemas.microsoft.com/office/drawing/2014/main" id="{8AD291DD-BC1C-E56E-79F2-5DB746269F53}"/>
              </a:ext>
            </a:extLst>
          </p:cNvPr>
          <p:cNvSpPr>
            <a:spLocks noGrp="1"/>
          </p:cNvSpPr>
          <p:nvPr>
            <p:ph type="dt" sz="half" idx="10"/>
          </p:nvPr>
        </p:nvSpPr>
        <p:spPr>
          <a:xfrm>
            <a:off x="10629145" y="6400904"/>
            <a:ext cx="640080" cy="246888"/>
          </a:xfrm>
        </p:spPr>
        <p:txBody>
          <a:bodyPr anchor="ctr">
            <a:normAutofit/>
          </a:bodyPr>
          <a:lstStyle/>
          <a:p>
            <a:pPr>
              <a:spcAft>
                <a:spcPts val="600"/>
              </a:spcAft>
            </a:pPr>
            <a:r>
              <a:rPr lang="en-US" noProof="0"/>
              <a:t>20XX</a:t>
            </a:r>
          </a:p>
        </p:txBody>
      </p:sp>
      <p:pic>
        <p:nvPicPr>
          <p:cNvPr id="7" name="Picture 6">
            <a:extLst>
              <a:ext uri="{FF2B5EF4-FFF2-40B4-BE49-F238E27FC236}">
                <a16:creationId xmlns:a16="http://schemas.microsoft.com/office/drawing/2014/main" id="{937202C9-4A60-3F1E-8884-93FAE1B3180E}"/>
              </a:ext>
            </a:extLst>
          </p:cNvPr>
          <p:cNvPicPr>
            <a:picLocks noChangeAspect="1"/>
          </p:cNvPicPr>
          <p:nvPr/>
        </p:nvPicPr>
        <p:blipFill rotWithShape="1">
          <a:blip r:embed="rId4"/>
          <a:srcRect l="24275" r="16941" b="-1"/>
          <a:stretch/>
        </p:blipFill>
        <p:spPr>
          <a:xfrm>
            <a:off x="6079998" y="1810512"/>
            <a:ext cx="5404866" cy="4160520"/>
          </a:xfrm>
          <a:prstGeom prst="rect">
            <a:avLst/>
          </a:prstGeom>
          <a:noFill/>
        </p:spPr>
      </p:pic>
      <p:pic>
        <p:nvPicPr>
          <p:cNvPr id="11" name="Audio 10">
            <a:hlinkClick r:id="" action="ppaction://media"/>
            <a:extLst>
              <a:ext uri="{FF2B5EF4-FFF2-40B4-BE49-F238E27FC236}">
                <a16:creationId xmlns:a16="http://schemas.microsoft.com/office/drawing/2014/main" id="{BA56B686-0806-3555-9F11-4FD84E2C237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15355450"/>
      </p:ext>
    </p:extLst>
  </p:cSld>
  <p:clrMapOvr>
    <a:masterClrMapping/>
  </p:clrMapOvr>
  <mc:AlternateContent xmlns:mc="http://schemas.openxmlformats.org/markup-compatibility/2006">
    <mc:Choice xmlns:p14="http://schemas.microsoft.com/office/powerpoint/2010/main" Requires="p14">
      <p:transition spd="slow" p14:dur="2000" advTm="15003"/>
    </mc:Choice>
    <mc:Fallback>
      <p:transition spd="slow" advTm="15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320799"/>
            <a:ext cx="5038344" cy="1071419"/>
          </a:xfrm>
        </p:spPr>
        <p:txBody>
          <a:bodyPr/>
          <a:lstStyle/>
          <a:p>
            <a:r>
              <a:rPr lang="en-US" sz="3600" dirty="0">
                <a:latin typeface="Times New Roman" panose="02020603050405020304" pitchFamily="18" charset="0"/>
                <a:cs typeface="Times New Roman" panose="02020603050405020304" pitchFamily="18" charset="0"/>
              </a:rPr>
              <a:t>The project employed four distinct models:</a:t>
            </a:r>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586182"/>
            <a:ext cx="5010912" cy="2951018"/>
          </a:xfrm>
        </p:spPr>
        <p:txBody>
          <a:bodyPr/>
          <a:lstStyle/>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1. Lasso Regression for variable selection and dimensionality reduction.</a:t>
            </a:r>
          </a:p>
          <a:p>
            <a:r>
              <a:rPr lang="en-US" sz="2000" dirty="0">
                <a:latin typeface="Times New Roman" panose="02020603050405020304" pitchFamily="18" charset="0"/>
                <a:cs typeface="Times New Roman" panose="02020603050405020304" pitchFamily="18" charset="0"/>
              </a:rPr>
              <a:t>2. Principal Component Analysis (PCA) for further dimensionality reduction and feature extraction.</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12</a:t>
            </a:fld>
            <a:endParaRPr lang="en-US" dirty="0"/>
          </a:p>
        </p:txBody>
      </p:sp>
      <p:pic>
        <p:nvPicPr>
          <p:cNvPr id="9" name="Audio 8">
            <a:hlinkClick r:id="" action="ppaction://media"/>
            <a:extLst>
              <a:ext uri="{FF2B5EF4-FFF2-40B4-BE49-F238E27FC236}">
                <a16:creationId xmlns:a16="http://schemas.microsoft.com/office/drawing/2014/main" id="{9253C868-C319-1520-0B41-D9439C40B2C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76319488"/>
      </p:ext>
    </p:extLst>
  </p:cSld>
  <p:clrMapOvr>
    <a:masterClrMapping/>
  </p:clrMapOvr>
  <mc:AlternateContent xmlns:mc="http://schemas.openxmlformats.org/markup-compatibility/2006">
    <mc:Choice xmlns:p14="http://schemas.microsoft.com/office/powerpoint/2010/main" Requires="p14">
      <p:transition spd="slow" p14:dur="2000" advTm="16075"/>
    </mc:Choice>
    <mc:Fallback>
      <p:transition spd="slow" advTm="16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2152073"/>
            <a:ext cx="5038344" cy="2590694"/>
          </a:xfrm>
        </p:spPr>
        <p:txBody>
          <a:bodyPr/>
          <a:lstStyle/>
          <a:p>
            <a:r>
              <a:rPr lang="en-US" sz="2000" dirty="0">
                <a:latin typeface="Times New Roman" panose="02020603050405020304" pitchFamily="18" charset="0"/>
                <a:cs typeface="Times New Roman" panose="02020603050405020304" pitchFamily="18" charset="0"/>
              </a:rPr>
              <a:t>3. Random Forest for classification tasks, particularly effective for handling imbalanced data.</a:t>
            </a:r>
            <a:br>
              <a:rPr lang="en-US" sz="2000" dirty="0">
                <a:latin typeface="Times New Roman" panose="02020603050405020304" pitchFamily="18" charset="0"/>
                <a:cs typeface="Times New Roman" panose="02020603050405020304" pitchFamily="18" charset="0"/>
              </a:rPr>
            </a:b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4.Ridge Regression for quantifying financial losses and addressing multicollinearity among features.</a:t>
            </a:r>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flipV="1">
            <a:off x="1389888" y="5537199"/>
            <a:ext cx="5010912" cy="69273"/>
          </a:xfrm>
        </p:spPr>
        <p:txBody>
          <a:bodyPr/>
          <a:lstStyle/>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13</a:t>
            </a:fld>
            <a:endParaRPr lang="en-US" dirty="0"/>
          </a:p>
        </p:txBody>
      </p:sp>
      <p:pic>
        <p:nvPicPr>
          <p:cNvPr id="9" name="Audio 8">
            <a:hlinkClick r:id="" action="ppaction://media"/>
            <a:extLst>
              <a:ext uri="{FF2B5EF4-FFF2-40B4-BE49-F238E27FC236}">
                <a16:creationId xmlns:a16="http://schemas.microsoft.com/office/drawing/2014/main" id="{C4BF2D59-3AA2-7FDD-E1D3-3F6418951DD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70134680"/>
      </p:ext>
    </p:extLst>
  </p:cSld>
  <p:clrMapOvr>
    <a:masterClrMapping/>
  </p:clrMapOvr>
  <mc:AlternateContent xmlns:mc="http://schemas.openxmlformats.org/markup-compatibility/2006">
    <mc:Choice xmlns:p14="http://schemas.microsoft.com/office/powerpoint/2010/main" Requires="p14">
      <p:transition spd="slow" p14:dur="2000" advTm="13576"/>
    </mc:Choice>
    <mc:Fallback>
      <p:transition spd="slow" advTm="13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320799"/>
            <a:ext cx="5038344" cy="1200727"/>
          </a:xfrm>
        </p:spPr>
        <p:txBody>
          <a:bodyPr/>
          <a:lstStyle/>
          <a:p>
            <a:r>
              <a:rPr lang="en-US" sz="4000" dirty="0">
                <a:latin typeface="Times New Roman" panose="02020603050405020304" pitchFamily="18" charset="0"/>
                <a:cs typeface="Times New Roman" panose="02020603050405020304" pitchFamily="18" charset="0"/>
                <a:sym typeface="DM Sans Medium"/>
              </a:rPr>
              <a:t>Model Development </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126974"/>
            <a:ext cx="5010912" cy="3410226"/>
          </a:xfrm>
        </p:spPr>
        <p:txBody>
          <a:bodyPr/>
          <a:lstStyle/>
          <a:p>
            <a:r>
              <a:rPr lang="en-US" sz="2000" dirty="0">
                <a:latin typeface="Times New Roman" panose="02020603050405020304" pitchFamily="18" charset="0"/>
                <a:cs typeface="Times New Roman" panose="02020603050405020304" pitchFamily="18" charset="0"/>
              </a:rPr>
              <a:t>During model development, Lasso regression was employed to trim attributes from 248 to 175, streamlining model complexity. Subsequently, PCA further condensed dimensionality to 69 key components. Finally, Random Forest facilitated classification, while Ridge Regression quantified financial losses.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14</a:t>
            </a:fld>
            <a:endParaRPr lang="en-US" dirty="0"/>
          </a:p>
        </p:txBody>
      </p:sp>
      <p:pic>
        <p:nvPicPr>
          <p:cNvPr id="9" name="Audio 8">
            <a:hlinkClick r:id="" action="ppaction://media"/>
            <a:extLst>
              <a:ext uri="{FF2B5EF4-FFF2-40B4-BE49-F238E27FC236}">
                <a16:creationId xmlns:a16="http://schemas.microsoft.com/office/drawing/2014/main" id="{2ABC1B04-B298-12B6-475A-6367FB7E2BF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7849699"/>
      </p:ext>
    </p:extLst>
  </p:cSld>
  <p:clrMapOvr>
    <a:masterClrMapping/>
  </p:clrMapOvr>
  <mc:AlternateContent xmlns:mc="http://schemas.openxmlformats.org/markup-compatibility/2006">
    <mc:Choice xmlns:p14="http://schemas.microsoft.com/office/powerpoint/2010/main" Requires="p14">
      <p:transition spd="slow" p14:dur="2000" advTm="29970"/>
    </mc:Choice>
    <mc:Fallback>
      <p:transition spd="slow" advTm="29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139952" y="512064"/>
            <a:ext cx="9912096" cy="1014984"/>
          </a:xfrm>
        </p:spPr>
        <p:txBody>
          <a:bodyPr anchor="ctr">
            <a:normAutofit/>
          </a:bodyPr>
          <a:lstStyle/>
          <a:p>
            <a:r>
              <a:rPr lang="en-US" sz="3600" dirty="0">
                <a:latin typeface="Times New Roman" panose="02020603050405020304" pitchFamily="18" charset="0"/>
                <a:cs typeface="Times New Roman" panose="02020603050405020304" pitchFamily="18" charset="0"/>
              </a:rPr>
              <a:t>Insights: Lasso Regression (Variable Selection)</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484632" y="1810512"/>
            <a:ext cx="5404866" cy="4160520"/>
          </a:xfrm>
        </p:spPr>
        <p:txBody>
          <a:bodyPr>
            <a:normAutofit/>
          </a:bodyPr>
          <a:lstStyle/>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 AUC curve exhibits a characteristic shape, initially increasing as the lambda value decreases, reaching a peak, and then declining as lambda continues to decrease further. This behavior has important implications for model performance and complexity.</a:t>
            </a:r>
          </a:p>
          <a:p>
            <a:pPr marL="0" indent="0">
              <a:buNone/>
            </a:pPr>
            <a:endParaRPr lang="en-US"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a:xfrm>
            <a:off x="838200" y="6400904"/>
            <a:ext cx="365760" cy="246888"/>
          </a:xfrm>
        </p:spPr>
        <p:txBody>
          <a:bodyPr anchor="ctr">
            <a:normAutofit/>
          </a:bodyPr>
          <a:lstStyle/>
          <a:p>
            <a:pPr>
              <a:spcAft>
                <a:spcPts val="600"/>
              </a:spcAft>
            </a:pPr>
            <a:fld id="{8D0AFDD5-844D-364D-8AEC-50CF4D36D55D}" type="slidenum">
              <a:rPr lang="en-US" noProof="0" smtClean="0"/>
              <a:pPr>
                <a:spcAft>
                  <a:spcPts val="600"/>
                </a:spcAft>
              </a:pPr>
              <a:t>15</a:t>
            </a:fld>
            <a:endParaRPr lang="en-US" noProof="0"/>
          </a:p>
        </p:txBody>
      </p:sp>
      <p:sp>
        <p:nvSpPr>
          <p:cNvPr id="28" name="Date Placeholder 5">
            <a:extLst>
              <a:ext uri="{FF2B5EF4-FFF2-40B4-BE49-F238E27FC236}">
                <a16:creationId xmlns:a16="http://schemas.microsoft.com/office/drawing/2014/main" id="{B90CF1CF-4E8F-FF93-6D83-4399910BA870}"/>
              </a:ext>
            </a:extLst>
          </p:cNvPr>
          <p:cNvSpPr>
            <a:spLocks noGrp="1"/>
          </p:cNvSpPr>
          <p:nvPr>
            <p:ph type="dt" sz="half" idx="10"/>
          </p:nvPr>
        </p:nvSpPr>
        <p:spPr>
          <a:xfrm>
            <a:off x="10629145" y="6400904"/>
            <a:ext cx="640080" cy="246888"/>
          </a:xfrm>
        </p:spPr>
        <p:txBody>
          <a:bodyPr/>
          <a:lstStyle/>
          <a:p>
            <a:pPr>
              <a:spcAft>
                <a:spcPts val="600"/>
              </a:spcAft>
            </a:pPr>
            <a:r>
              <a:rPr lang="en-US" noProof="0"/>
              <a:t>20XX</a:t>
            </a:r>
          </a:p>
        </p:txBody>
      </p:sp>
      <p:pic>
        <p:nvPicPr>
          <p:cNvPr id="8" name="Picture 7" descr="A graph showing a line&#10;&#10;Description automatically generated">
            <a:extLst>
              <a:ext uri="{FF2B5EF4-FFF2-40B4-BE49-F238E27FC236}">
                <a16:creationId xmlns:a16="http://schemas.microsoft.com/office/drawing/2014/main" id="{A0033B5A-5FC2-340A-3B52-F6F70CF729A3}"/>
              </a:ext>
            </a:extLst>
          </p:cNvPr>
          <p:cNvPicPr>
            <a:picLocks noChangeAspect="1"/>
          </p:cNvPicPr>
          <p:nvPr/>
        </p:nvPicPr>
        <p:blipFill>
          <a:blip r:embed="rId4"/>
          <a:stretch>
            <a:fillRect/>
          </a:stretch>
        </p:blipFill>
        <p:spPr>
          <a:xfrm>
            <a:off x="5973416" y="1825942"/>
            <a:ext cx="5864088" cy="4028206"/>
          </a:xfrm>
          <a:prstGeom prst="rect">
            <a:avLst/>
          </a:prstGeom>
        </p:spPr>
      </p:pic>
      <p:pic>
        <p:nvPicPr>
          <p:cNvPr id="7" name="Audio 6">
            <a:hlinkClick r:id="" action="ppaction://media"/>
            <a:extLst>
              <a:ext uri="{FF2B5EF4-FFF2-40B4-BE49-F238E27FC236}">
                <a16:creationId xmlns:a16="http://schemas.microsoft.com/office/drawing/2014/main" id="{E7A7535D-7307-6CC9-3504-DF81978993E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2449871"/>
      </p:ext>
    </p:extLst>
  </p:cSld>
  <p:clrMapOvr>
    <a:masterClrMapping/>
  </p:clrMapOvr>
  <mc:AlternateContent xmlns:mc="http://schemas.openxmlformats.org/markup-compatibility/2006">
    <mc:Choice xmlns:p14="http://schemas.microsoft.com/office/powerpoint/2010/main" Requires="p14">
      <p:transition spd="slow" p14:dur="2000" advTm="20166"/>
    </mc:Choice>
    <mc:Fallback>
      <p:transition spd="slow" advTm="20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139952" y="512064"/>
            <a:ext cx="9912096" cy="1014984"/>
          </a:xfrm>
        </p:spPr>
        <p:txBody>
          <a:bodyPr anchor="ctr">
            <a:normAutofit/>
          </a:bodyPr>
          <a:lstStyle/>
          <a:p>
            <a:r>
              <a:rPr lang="en-US" dirty="0">
                <a:latin typeface="Times New Roman" panose="02020603050405020304" pitchFamily="18" charset="0"/>
                <a:cs typeface="Times New Roman" panose="02020603050405020304" pitchFamily="18" charset="0"/>
              </a:rPr>
              <a:t>Mean Absolute Error</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484632" y="1810512"/>
            <a:ext cx="5404866" cy="4160520"/>
          </a:xfrm>
        </p:spPr>
        <p:txBody>
          <a:bodyPr>
            <a:normAutofit/>
          </a:bodyPr>
          <a:lstStyle/>
          <a:p>
            <a:endParaRPr lang="en-US"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 minimum point of the error curve corresponds to the optimal lambda value for ridge regression. Based on the graph, the optimal lambda value appears to be around log(λ) = 0, as indicated by the lowest point of the curve.</a:t>
            </a: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a:xfrm>
            <a:off x="838200" y="6400904"/>
            <a:ext cx="365760" cy="246888"/>
          </a:xfrm>
        </p:spPr>
        <p:txBody>
          <a:bodyPr anchor="ctr">
            <a:normAutofit/>
          </a:bodyPr>
          <a:lstStyle/>
          <a:p>
            <a:pPr>
              <a:spcAft>
                <a:spcPts val="600"/>
              </a:spcAft>
            </a:pPr>
            <a:fld id="{8D0AFDD5-844D-364D-8AEC-50CF4D36D55D}" type="slidenum">
              <a:rPr lang="en-US" noProof="0" smtClean="0"/>
              <a:pPr>
                <a:spcAft>
                  <a:spcPts val="600"/>
                </a:spcAft>
              </a:pPr>
              <a:t>16</a:t>
            </a:fld>
            <a:endParaRPr lang="en-US" noProof="0"/>
          </a:p>
        </p:txBody>
      </p:sp>
      <p:sp>
        <p:nvSpPr>
          <p:cNvPr id="28" name="Date Placeholder 5">
            <a:extLst>
              <a:ext uri="{FF2B5EF4-FFF2-40B4-BE49-F238E27FC236}">
                <a16:creationId xmlns:a16="http://schemas.microsoft.com/office/drawing/2014/main" id="{B90CF1CF-4E8F-FF93-6D83-4399910BA870}"/>
              </a:ext>
            </a:extLst>
          </p:cNvPr>
          <p:cNvSpPr>
            <a:spLocks noGrp="1"/>
          </p:cNvSpPr>
          <p:nvPr>
            <p:ph type="dt" sz="half" idx="10"/>
          </p:nvPr>
        </p:nvSpPr>
        <p:spPr>
          <a:xfrm>
            <a:off x="10629145" y="6400904"/>
            <a:ext cx="640080" cy="246888"/>
          </a:xfrm>
        </p:spPr>
        <p:txBody>
          <a:bodyPr/>
          <a:lstStyle/>
          <a:p>
            <a:pPr>
              <a:spcAft>
                <a:spcPts val="600"/>
              </a:spcAft>
            </a:pPr>
            <a:r>
              <a:rPr lang="en-US" noProof="0"/>
              <a:t>20XX</a:t>
            </a:r>
          </a:p>
        </p:txBody>
      </p:sp>
      <p:pic>
        <p:nvPicPr>
          <p:cNvPr id="16" name="Picture 15" descr="A graph of a log-line&#10;&#10;Description automatically generated with medium confidence">
            <a:extLst>
              <a:ext uri="{FF2B5EF4-FFF2-40B4-BE49-F238E27FC236}">
                <a16:creationId xmlns:a16="http://schemas.microsoft.com/office/drawing/2014/main" id="{E2FC2813-2795-90FF-ACC2-FE1E8ADF1CB9}"/>
              </a:ext>
            </a:extLst>
          </p:cNvPr>
          <p:cNvPicPr>
            <a:picLocks noChangeAspect="1"/>
          </p:cNvPicPr>
          <p:nvPr/>
        </p:nvPicPr>
        <p:blipFill>
          <a:blip r:embed="rId4"/>
          <a:stretch>
            <a:fillRect/>
          </a:stretch>
        </p:blipFill>
        <p:spPr>
          <a:xfrm>
            <a:off x="5889497" y="1810512"/>
            <a:ext cx="5918189" cy="4160520"/>
          </a:xfrm>
          <a:prstGeom prst="rect">
            <a:avLst/>
          </a:prstGeom>
        </p:spPr>
      </p:pic>
      <p:pic>
        <p:nvPicPr>
          <p:cNvPr id="9" name="Audio 8">
            <a:hlinkClick r:id="" action="ppaction://media"/>
            <a:extLst>
              <a:ext uri="{FF2B5EF4-FFF2-40B4-BE49-F238E27FC236}">
                <a16:creationId xmlns:a16="http://schemas.microsoft.com/office/drawing/2014/main" id="{9F0F26AC-AB3D-6945-01A8-52F08A319F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73445706"/>
      </p:ext>
    </p:extLst>
  </p:cSld>
  <p:clrMapOvr>
    <a:masterClrMapping/>
  </p:clrMapOvr>
  <mc:AlternateContent xmlns:mc="http://schemas.openxmlformats.org/markup-compatibility/2006">
    <mc:Choice xmlns:p14="http://schemas.microsoft.com/office/powerpoint/2010/main" Requires="p14">
      <p:transition spd="slow" p14:dur="2000" advTm="14787"/>
    </mc:Choice>
    <mc:Fallback>
      <p:transition spd="slow" advTm="14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139952" y="512064"/>
            <a:ext cx="9912096" cy="1014984"/>
          </a:xfrm>
        </p:spPr>
        <p:txBody>
          <a:bodyPr anchor="ctr">
            <a:normAutofit/>
          </a:bodyPr>
          <a:lstStyle/>
          <a:p>
            <a:r>
              <a:rPr lang="en-US" dirty="0">
                <a:latin typeface="Times New Roman" panose="02020603050405020304" pitchFamily="18" charset="0"/>
                <a:cs typeface="Times New Roman" panose="02020603050405020304" pitchFamily="18" charset="0"/>
              </a:rPr>
              <a:t>Mean Square Error</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484632" y="1810512"/>
            <a:ext cx="5404866" cy="4160520"/>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The minimum point of the MSE curve corresponds to the optimal lambda value, which strikes the best balance between model complexity and predictive performance. Based on the graph, the optimal lambda value appears to be around log(λ) = -6 or -7, as indicated by the lowest point of the MSE curve.</a:t>
            </a:r>
          </a:p>
          <a:p>
            <a:endParaRPr lang="en-US"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a:xfrm>
            <a:off x="838200" y="6400904"/>
            <a:ext cx="365760" cy="246888"/>
          </a:xfrm>
        </p:spPr>
        <p:txBody>
          <a:bodyPr anchor="ctr">
            <a:normAutofit/>
          </a:bodyPr>
          <a:lstStyle/>
          <a:p>
            <a:pPr>
              <a:spcAft>
                <a:spcPts val="600"/>
              </a:spcAft>
            </a:pPr>
            <a:fld id="{8D0AFDD5-844D-364D-8AEC-50CF4D36D55D}" type="slidenum">
              <a:rPr lang="en-US" noProof="0" smtClean="0"/>
              <a:pPr>
                <a:spcAft>
                  <a:spcPts val="600"/>
                </a:spcAft>
              </a:pPr>
              <a:t>17</a:t>
            </a:fld>
            <a:endParaRPr lang="en-US" noProof="0"/>
          </a:p>
        </p:txBody>
      </p:sp>
      <p:sp>
        <p:nvSpPr>
          <p:cNvPr id="28" name="Date Placeholder 5">
            <a:extLst>
              <a:ext uri="{FF2B5EF4-FFF2-40B4-BE49-F238E27FC236}">
                <a16:creationId xmlns:a16="http://schemas.microsoft.com/office/drawing/2014/main" id="{B90CF1CF-4E8F-FF93-6D83-4399910BA870}"/>
              </a:ext>
            </a:extLst>
          </p:cNvPr>
          <p:cNvSpPr>
            <a:spLocks noGrp="1"/>
          </p:cNvSpPr>
          <p:nvPr>
            <p:ph type="dt" sz="half" idx="10"/>
          </p:nvPr>
        </p:nvSpPr>
        <p:spPr>
          <a:xfrm>
            <a:off x="10629145" y="6400904"/>
            <a:ext cx="640080" cy="246888"/>
          </a:xfrm>
        </p:spPr>
        <p:txBody>
          <a:bodyPr/>
          <a:lstStyle/>
          <a:p>
            <a:pPr>
              <a:spcAft>
                <a:spcPts val="600"/>
              </a:spcAft>
            </a:pPr>
            <a:r>
              <a:rPr lang="en-US" noProof="0"/>
              <a:t>20XX</a:t>
            </a:r>
          </a:p>
        </p:txBody>
      </p:sp>
      <p:pic>
        <p:nvPicPr>
          <p:cNvPr id="6" name="Picture 5" descr="A graph of a graph with numbers and a red line&#10;&#10;Description automatically generated">
            <a:extLst>
              <a:ext uri="{FF2B5EF4-FFF2-40B4-BE49-F238E27FC236}">
                <a16:creationId xmlns:a16="http://schemas.microsoft.com/office/drawing/2014/main" id="{3B51CDE4-5812-5EA5-B0BE-45505FDC9DC5}"/>
              </a:ext>
            </a:extLst>
          </p:cNvPr>
          <p:cNvPicPr>
            <a:picLocks noChangeAspect="1"/>
          </p:cNvPicPr>
          <p:nvPr/>
        </p:nvPicPr>
        <p:blipFill>
          <a:blip r:embed="rId4"/>
          <a:stretch>
            <a:fillRect/>
          </a:stretch>
        </p:blipFill>
        <p:spPr>
          <a:xfrm>
            <a:off x="5889498" y="1849946"/>
            <a:ext cx="5817870" cy="4121086"/>
          </a:xfrm>
          <a:prstGeom prst="rect">
            <a:avLst/>
          </a:prstGeom>
        </p:spPr>
      </p:pic>
      <p:pic>
        <p:nvPicPr>
          <p:cNvPr id="10" name="Audio 9">
            <a:hlinkClick r:id="" action="ppaction://media"/>
            <a:extLst>
              <a:ext uri="{FF2B5EF4-FFF2-40B4-BE49-F238E27FC236}">
                <a16:creationId xmlns:a16="http://schemas.microsoft.com/office/drawing/2014/main" id="{0AA7F369-11CF-4E4E-528B-72D1588399E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34148013"/>
      </p:ext>
    </p:extLst>
  </p:cSld>
  <p:clrMapOvr>
    <a:masterClrMapping/>
  </p:clrMapOvr>
  <mc:AlternateContent xmlns:mc="http://schemas.openxmlformats.org/markup-compatibility/2006">
    <mc:Choice xmlns:p14="http://schemas.microsoft.com/office/powerpoint/2010/main" Requires="p14">
      <p:transition spd="slow" p14:dur="2000" advTm="19957"/>
    </mc:Choice>
    <mc:Fallback>
      <p:transition spd="slow" advTm="19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389888" y="1173018"/>
            <a:ext cx="5038344" cy="868219"/>
          </a:xfrm>
        </p:spPr>
        <p:txBody>
          <a:bodyPr/>
          <a:lstStyle/>
          <a:p>
            <a:r>
              <a:rPr lang="en-US" sz="4400" dirty="0">
                <a:latin typeface="Times New Roman" panose="02020603050405020304" pitchFamily="18" charset="0"/>
                <a:cs typeface="Times New Roman" panose="02020603050405020304" pitchFamily="18" charset="0"/>
              </a:rPr>
              <a:t>Performance metrics</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1389888" y="2041237"/>
            <a:ext cx="5010912" cy="3306618"/>
          </a:xfrm>
        </p:spPr>
        <p:txBody>
          <a:bodyPr/>
          <a:lstStyle/>
          <a:p>
            <a:r>
              <a:rPr lang="en-US" sz="2000" dirty="0">
                <a:latin typeface="Times New Roman" panose="02020603050405020304" pitchFamily="18" charset="0"/>
                <a:cs typeface="Times New Roman" panose="02020603050405020304" pitchFamily="18" charset="0"/>
              </a:rPr>
              <a:t>The model's performance metrics indicate strong performance:</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Accuracy: 90.25%</a:t>
            </a:r>
          </a:p>
          <a:p>
            <a:r>
              <a:rPr lang="en-US" sz="2000" dirty="0">
                <a:latin typeface="Times New Roman" panose="02020603050405020304" pitchFamily="18" charset="0"/>
                <a:cs typeface="Times New Roman" panose="02020603050405020304" pitchFamily="18" charset="0"/>
              </a:rPr>
              <a:t>95% Confidence Interval</a:t>
            </a:r>
          </a:p>
          <a:p>
            <a:r>
              <a:rPr lang="en-US" sz="2000" dirty="0">
                <a:latin typeface="Times New Roman" panose="02020603050405020304" pitchFamily="18" charset="0"/>
                <a:cs typeface="Times New Roman" panose="02020603050405020304" pitchFamily="18" charset="0"/>
              </a:rPr>
              <a:t>Mean Square Error: 0.0006662975</a:t>
            </a:r>
          </a:p>
          <a:p>
            <a:r>
              <a:rPr lang="en-US" sz="2000" dirty="0">
                <a:latin typeface="Times New Roman" panose="02020603050405020304" pitchFamily="18" charset="0"/>
                <a:cs typeface="Times New Roman" panose="02020603050405020304" pitchFamily="18" charset="0"/>
              </a:rPr>
              <a:t>Mean Absolute Error (MAE): 0.04916647</a:t>
            </a: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p:txBody>
          <a:bodyPr/>
          <a:lstStyle/>
          <a:p>
            <a:fld id="{8D0AFDD5-844D-364D-8AEC-50CF4D36D55D}" type="slidenum">
              <a:rPr lang="en-US" noProof="0" smtClean="0"/>
              <a:pPr/>
              <a:t>18</a:t>
            </a:fld>
            <a:endParaRPr lang="en-US" noProof="0"/>
          </a:p>
        </p:txBody>
      </p:sp>
      <p:pic>
        <p:nvPicPr>
          <p:cNvPr id="9" name="Audio 8">
            <a:hlinkClick r:id="" action="ppaction://media"/>
            <a:extLst>
              <a:ext uri="{FF2B5EF4-FFF2-40B4-BE49-F238E27FC236}">
                <a16:creationId xmlns:a16="http://schemas.microsoft.com/office/drawing/2014/main" id="{833E2979-5160-7A8D-7121-1BF340029BF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28863801"/>
      </p:ext>
    </p:extLst>
  </p:cSld>
  <p:clrMapOvr>
    <a:masterClrMapping/>
  </p:clrMapOvr>
  <mc:AlternateContent xmlns:mc="http://schemas.openxmlformats.org/markup-compatibility/2006">
    <mc:Choice xmlns:p14="http://schemas.microsoft.com/office/powerpoint/2010/main" Requires="p14">
      <p:transition spd="slow" p14:dur="2000" advTm="19473"/>
    </mc:Choice>
    <mc:Fallback>
      <p:transition spd="slow" advTm="19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389888" y="1173018"/>
            <a:ext cx="5038344" cy="868219"/>
          </a:xfrm>
        </p:spPr>
        <p:txBody>
          <a:bodyPr/>
          <a:lstStyle/>
          <a:p>
            <a:r>
              <a:rPr lang="en-US" sz="3600" dirty="0">
                <a:latin typeface="Times New Roman" panose="02020603050405020304" pitchFamily="18" charset="0"/>
                <a:cs typeface="Times New Roman" panose="02020603050405020304" pitchFamily="18" charset="0"/>
              </a:rPr>
              <a:t>Future Enhancements:</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1389888" y="2041237"/>
            <a:ext cx="5010912" cy="3306618"/>
          </a:xfrm>
        </p:spPr>
        <p:txBody>
          <a:bodyPr/>
          <a:lstStyle/>
          <a:p>
            <a:r>
              <a:rPr lang="en-US" sz="2000" dirty="0">
                <a:latin typeface="Times New Roman" panose="02020603050405020304" pitchFamily="18" charset="0"/>
                <a:cs typeface="Times New Roman" panose="02020603050405020304" pitchFamily="18" charset="0"/>
              </a:rPr>
              <a:t>Random Forest was super helpful in our analysis for two main reasons. </a:t>
            </a:r>
          </a:p>
          <a:p>
            <a:pPr marL="512064" indent="-457200">
              <a:buAutoNum type="arabicPeriod"/>
            </a:pPr>
            <a:r>
              <a:rPr lang="en-US" sz="2000" dirty="0">
                <a:latin typeface="Times New Roman" panose="02020603050405020304" pitchFamily="18" charset="0"/>
                <a:cs typeface="Times New Roman" panose="02020603050405020304" pitchFamily="18" charset="0"/>
              </a:rPr>
              <a:t>It handled imbalanced data really well, so we got solid predictions for both loan defaults and non-defaults.</a:t>
            </a:r>
          </a:p>
          <a:p>
            <a:pPr marL="512064" indent="-457200">
              <a:buAutoNum type="arabicPeriod"/>
            </a:pPr>
            <a:r>
              <a:rPr lang="en-US" sz="2000" dirty="0">
                <a:latin typeface="Times New Roman" panose="02020603050405020304" pitchFamily="18" charset="0"/>
                <a:cs typeface="Times New Roman" panose="02020603050405020304" pitchFamily="18" charset="0"/>
              </a:rPr>
              <a:t>It's like having a bunch of smart detectives working together - it found hidden patterns in our data, making our predictions much more accurate. </a:t>
            </a: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p:txBody>
          <a:bodyPr/>
          <a:lstStyle/>
          <a:p>
            <a:fld id="{8D0AFDD5-844D-364D-8AEC-50CF4D36D55D}" type="slidenum">
              <a:rPr lang="en-US" noProof="0" smtClean="0"/>
              <a:pPr/>
              <a:t>19</a:t>
            </a:fld>
            <a:endParaRPr lang="en-US" noProof="0"/>
          </a:p>
        </p:txBody>
      </p:sp>
      <p:pic>
        <p:nvPicPr>
          <p:cNvPr id="9" name="Audio 8">
            <a:hlinkClick r:id="" action="ppaction://media"/>
            <a:extLst>
              <a:ext uri="{FF2B5EF4-FFF2-40B4-BE49-F238E27FC236}">
                <a16:creationId xmlns:a16="http://schemas.microsoft.com/office/drawing/2014/main" id="{51A9475D-D5B6-2792-D5C6-BEAB6697410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48935005"/>
      </p:ext>
    </p:extLst>
  </p:cSld>
  <p:clrMapOvr>
    <a:masterClrMapping/>
  </p:clrMapOvr>
  <mc:AlternateContent xmlns:mc="http://schemas.openxmlformats.org/markup-compatibility/2006">
    <mc:Choice xmlns:p14="http://schemas.microsoft.com/office/powerpoint/2010/main" Requires="p14">
      <p:transition spd="slow" p14:dur="2000" advTm="30693"/>
    </mc:Choice>
    <mc:Fallback>
      <p:transition spd="slow" advTm="30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latin typeface="Times New Roman" panose="02020603050405020304" pitchFamily="18" charset="0"/>
                <a:cs typeface="Times New Roman" panose="02020603050405020304" pitchFamily="18" charset="0"/>
              </a:rPr>
              <a:t>Project Goal</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a:xfrm>
            <a:off x="2992056" y="4326702"/>
            <a:ext cx="1947672" cy="803082"/>
          </a:xfrm>
        </p:spPr>
        <p:txBody>
          <a:bodyPr/>
          <a:lstStyle/>
          <a:p>
            <a:r>
              <a:rPr lang="en-US" dirty="0">
                <a:latin typeface="Times New Roman" panose="02020603050405020304" pitchFamily="18" charset="0"/>
                <a:cs typeface="Times New Roman" panose="02020603050405020304" pitchFamily="18" charset="0"/>
              </a:rPr>
              <a:t>Overview of the Data</a:t>
            </a:r>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a:xfrm>
            <a:off x="5168328" y="4313642"/>
            <a:ext cx="1947672" cy="1622424"/>
          </a:xfrm>
        </p:spPr>
        <p:txBody>
          <a:bodyPr/>
          <a:lstStyle/>
          <a:p>
            <a:r>
              <a:rPr lang="en-US" dirty="0">
                <a:latin typeface="Times New Roman" panose="02020603050405020304" pitchFamily="18" charset="0"/>
                <a:cs typeface="Times New Roman" panose="02020603050405020304" pitchFamily="18" charset="0"/>
              </a:rPr>
              <a:t>Model selection and Implementation</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a:xfrm>
            <a:off x="7279858" y="4319944"/>
            <a:ext cx="1947672" cy="809840"/>
          </a:xfrm>
        </p:spPr>
        <p:txBody>
          <a:bodyPr/>
          <a:lstStyle/>
          <a:p>
            <a:r>
              <a:rPr lang="en-US" dirty="0">
                <a:latin typeface="Times New Roman" panose="02020603050405020304" pitchFamily="18" charset="0"/>
                <a:cs typeface="Times New Roman" panose="02020603050405020304" pitchFamily="18" charset="0"/>
              </a:rPr>
              <a:t>Model Performance</a:t>
            </a:r>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latin typeface="Times New Roman" panose="02020603050405020304" pitchFamily="18" charset="0"/>
                <a:cs typeface="Times New Roman" panose="02020603050405020304" pitchFamily="18" charset="0"/>
              </a:rPr>
              <a:t>Conclusion</a:t>
            </a:r>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3" name="Date Placeholder 12">
            <a:extLst>
              <a:ext uri="{FF2B5EF4-FFF2-40B4-BE49-F238E27FC236}">
                <a16:creationId xmlns:a16="http://schemas.microsoft.com/office/drawing/2014/main" id="{8FA1C40B-4426-2DD0-CFB0-3E30E9C28215}"/>
              </a:ext>
            </a:extLst>
          </p:cNvPr>
          <p:cNvSpPr>
            <a:spLocks noGrp="1"/>
          </p:cNvSpPr>
          <p:nvPr>
            <p:ph type="dt" sz="half" idx="10"/>
          </p:nvPr>
        </p:nvSpPr>
        <p:spPr/>
        <p:txBody>
          <a:bodyPr/>
          <a:lstStyle/>
          <a:p>
            <a:r>
              <a:rPr lang="en-US" dirty="0"/>
              <a:t>20XX</a:t>
            </a:r>
          </a:p>
        </p:txBody>
      </p:sp>
      <p:pic>
        <p:nvPicPr>
          <p:cNvPr id="25" name="Audio 24">
            <a:hlinkClick r:id="" action="ppaction://media"/>
            <a:extLst>
              <a:ext uri="{FF2B5EF4-FFF2-40B4-BE49-F238E27FC236}">
                <a16:creationId xmlns:a16="http://schemas.microsoft.com/office/drawing/2014/main" id="{B63083B7-3BE4-DECA-D6A9-52BF79C386F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81978606"/>
      </p:ext>
    </p:extLst>
  </p:cSld>
  <p:clrMapOvr>
    <a:masterClrMapping/>
  </p:clrMapOvr>
  <mc:AlternateContent xmlns:mc="http://schemas.openxmlformats.org/markup-compatibility/2006">
    <mc:Choice xmlns:p14="http://schemas.microsoft.com/office/powerpoint/2010/main" Requires="p14">
      <p:transition spd="slow" p14:dur="2000" advTm="15354"/>
    </mc:Choice>
    <mc:Fallback>
      <p:transition spd="slow" advTm="15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389888" y="1173018"/>
            <a:ext cx="5038344" cy="868219"/>
          </a:xfrm>
        </p:spPr>
        <p:txBody>
          <a:bodyPr/>
          <a:lstStyle/>
          <a:p>
            <a:r>
              <a:rPr lang="en-US" sz="4400" dirty="0">
                <a:latin typeface="Times New Roman" panose="02020603050405020304" pitchFamily="18" charset="0"/>
                <a:cs typeface="Times New Roman" panose="02020603050405020304" pitchFamily="18" charset="0"/>
              </a:rPr>
              <a:t>Conclusion:</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1389888" y="2041237"/>
            <a:ext cx="5010912" cy="2567708"/>
          </a:xfrm>
        </p:spPr>
        <p:txBody>
          <a:bodyPr/>
          <a:lstStyle/>
          <a:p>
            <a:r>
              <a:rPr lang="en-US" sz="2000" dirty="0">
                <a:latin typeface="Times New Roman" panose="02020603050405020304" pitchFamily="18" charset="0"/>
                <a:cs typeface="Times New Roman" panose="02020603050405020304" pitchFamily="18" charset="0"/>
              </a:rPr>
              <a:t>The model effectively predicts loan defaults and estimates associated losses, achieving high accuracy without signs of overfitting. Overall, the project successfully meets its goal of accurate prediction of loan defaults and associated financial losses.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p:txBody>
          <a:bodyPr/>
          <a:lstStyle/>
          <a:p>
            <a:fld id="{8D0AFDD5-844D-364D-8AEC-50CF4D36D55D}" type="slidenum">
              <a:rPr lang="en-US" noProof="0" smtClean="0"/>
              <a:pPr/>
              <a:t>20</a:t>
            </a:fld>
            <a:endParaRPr lang="en-US" noProof="0"/>
          </a:p>
        </p:txBody>
      </p:sp>
      <p:pic>
        <p:nvPicPr>
          <p:cNvPr id="9" name="Audio 8">
            <a:hlinkClick r:id="" action="ppaction://media"/>
            <a:extLst>
              <a:ext uri="{FF2B5EF4-FFF2-40B4-BE49-F238E27FC236}">
                <a16:creationId xmlns:a16="http://schemas.microsoft.com/office/drawing/2014/main" id="{4EE9BEF5-0195-F35C-0F46-DD7E90BF83B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38508151"/>
      </p:ext>
    </p:extLst>
  </p:cSld>
  <p:clrMapOvr>
    <a:masterClrMapping/>
  </p:clrMapOvr>
  <mc:AlternateContent xmlns:mc="http://schemas.openxmlformats.org/markup-compatibility/2006">
    <mc:Choice xmlns:p14="http://schemas.microsoft.com/office/powerpoint/2010/main" Requires="p14">
      <p:transition spd="slow" p14:dur="2000" advTm="21219"/>
    </mc:Choice>
    <mc:Fallback>
      <p:transition spd="slow" advTm="21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EFAA-15B9-4CF9-B957-91CB58467530}"/>
              </a:ext>
            </a:extLst>
          </p:cNvPr>
          <p:cNvSpPr>
            <a:spLocks noGrp="1"/>
          </p:cNvSpPr>
          <p:nvPr>
            <p:ph type="title"/>
          </p:nvPr>
        </p:nvSpPr>
        <p:spPr>
          <a:xfrm>
            <a:off x="1389888" y="2613890"/>
            <a:ext cx="5038344" cy="665019"/>
          </a:xfrm>
        </p:spPr>
        <p:txBody>
          <a:bodyPr/>
          <a:lstStyle/>
          <a:p>
            <a:r>
              <a:rPr lang="en-US" sz="4400" dirty="0">
                <a:latin typeface="Times New Roman" panose="02020603050405020304" pitchFamily="18" charset="0"/>
                <a:cs typeface="Times New Roman" panose="02020603050405020304" pitchFamily="18" charset="0"/>
              </a:rPr>
              <a:t>       Thank you</a:t>
            </a:r>
          </a:p>
        </p:txBody>
      </p:sp>
      <p:sp>
        <p:nvSpPr>
          <p:cNvPr id="4" name="Content Placeholder 3">
            <a:extLst>
              <a:ext uri="{FF2B5EF4-FFF2-40B4-BE49-F238E27FC236}">
                <a16:creationId xmlns:a16="http://schemas.microsoft.com/office/drawing/2014/main" id="{4D8D273B-76A1-8766-2A14-A23907ED0993}"/>
              </a:ext>
            </a:extLst>
          </p:cNvPr>
          <p:cNvSpPr>
            <a:spLocks noGrp="1"/>
          </p:cNvSpPr>
          <p:nvPr>
            <p:ph idx="1"/>
          </p:nvPr>
        </p:nvSpPr>
        <p:spPr>
          <a:xfrm>
            <a:off x="1389888" y="2041237"/>
            <a:ext cx="5010912" cy="2567708"/>
          </a:xfrm>
        </p:spPr>
        <p:txBody>
          <a:bodyPr/>
          <a:lstStyle/>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80281242-3BAA-FD14-70CE-93EAC17D14E6}"/>
              </a:ext>
            </a:extLst>
          </p:cNvPr>
          <p:cNvSpPr>
            <a:spLocks noGrp="1"/>
          </p:cNvSpPr>
          <p:nvPr>
            <p:ph type="sldNum" sz="quarter" idx="12"/>
          </p:nvPr>
        </p:nvSpPr>
        <p:spPr/>
        <p:txBody>
          <a:bodyPr/>
          <a:lstStyle/>
          <a:p>
            <a:fld id="{8D0AFDD5-844D-364D-8AEC-50CF4D36D55D}" type="slidenum">
              <a:rPr lang="en-US" noProof="0" smtClean="0"/>
              <a:pPr/>
              <a:t>21</a:t>
            </a:fld>
            <a:endParaRPr lang="en-US" noProof="0"/>
          </a:p>
        </p:txBody>
      </p:sp>
      <p:pic>
        <p:nvPicPr>
          <p:cNvPr id="14" name="Audio 13">
            <a:hlinkClick r:id="" action="ppaction://media"/>
            <a:extLst>
              <a:ext uri="{FF2B5EF4-FFF2-40B4-BE49-F238E27FC236}">
                <a16:creationId xmlns:a16="http://schemas.microsoft.com/office/drawing/2014/main" id="{8FB33336-33BC-3816-F00D-B295C7BAAEE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23604437"/>
      </p:ext>
    </p:extLst>
  </p:cSld>
  <p:clrMapOvr>
    <a:masterClrMapping/>
  </p:clrMapOvr>
  <mc:AlternateContent xmlns:mc="http://schemas.openxmlformats.org/markup-compatibility/2006">
    <mc:Choice xmlns:p14="http://schemas.microsoft.com/office/powerpoint/2010/main" Requires="p14">
      <p:transition spd="slow" p14:dur="2000" advTm="44575"/>
    </mc:Choice>
    <mc:Fallback>
      <p:transition spd="slow" advTm="44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67FE9-583B-DCC9-5B21-F24AFF0FB082}"/>
              </a:ext>
            </a:extLst>
          </p:cNvPr>
          <p:cNvSpPr>
            <a:spLocks noGrp="1"/>
          </p:cNvSpPr>
          <p:nvPr>
            <p:ph type="title"/>
          </p:nvPr>
        </p:nvSpPr>
        <p:spPr>
          <a:xfrm>
            <a:off x="1389888" y="1256146"/>
            <a:ext cx="5038344" cy="840509"/>
          </a:xfrm>
        </p:spPr>
        <p:txBody>
          <a:bodyPr anchor="t">
            <a:normAutofit fontScale="90000"/>
          </a:bodyPr>
          <a:lstStyle/>
          <a:p>
            <a:r>
              <a:rPr lang="en-US" dirty="0">
                <a:latin typeface="Times New Roman" panose="02020603050405020304" pitchFamily="18" charset="0"/>
                <a:cs typeface="Times New Roman" panose="02020603050405020304" pitchFamily="18" charset="0"/>
              </a:rPr>
              <a:t>ABSTRACT</a:t>
            </a:r>
          </a:p>
        </p:txBody>
      </p:sp>
      <p:pic>
        <p:nvPicPr>
          <p:cNvPr id="8" name="Picture 7" descr="Magnifying glass showing decling performance">
            <a:extLst>
              <a:ext uri="{FF2B5EF4-FFF2-40B4-BE49-F238E27FC236}">
                <a16:creationId xmlns:a16="http://schemas.microsoft.com/office/drawing/2014/main" id="{14BCD21C-A3EF-6C8D-8420-C4439ED806F4}"/>
              </a:ext>
            </a:extLst>
          </p:cNvPr>
          <p:cNvPicPr>
            <a:picLocks noChangeAspect="1"/>
          </p:cNvPicPr>
          <p:nvPr/>
        </p:nvPicPr>
        <p:blipFill rotWithShape="1">
          <a:blip r:embed="rId4"/>
          <a:srcRect l="15761" r="46324" b="-1"/>
          <a:stretch/>
        </p:blipFill>
        <p:spPr>
          <a:xfrm>
            <a:off x="8296656" y="10"/>
            <a:ext cx="3895344" cy="6857990"/>
          </a:xfrm>
          <a:prstGeom prst="rect">
            <a:avLst/>
          </a:prstGeom>
          <a:noFill/>
        </p:spPr>
      </p:pic>
      <p:sp>
        <p:nvSpPr>
          <p:cNvPr id="3" name="Content Placeholder 2">
            <a:extLst>
              <a:ext uri="{FF2B5EF4-FFF2-40B4-BE49-F238E27FC236}">
                <a16:creationId xmlns:a16="http://schemas.microsoft.com/office/drawing/2014/main" id="{8A35B7AE-3004-3F42-B1E0-1C536BF48506}"/>
              </a:ext>
            </a:extLst>
          </p:cNvPr>
          <p:cNvSpPr>
            <a:spLocks noGrp="1"/>
          </p:cNvSpPr>
          <p:nvPr>
            <p:ph idx="1"/>
          </p:nvPr>
        </p:nvSpPr>
        <p:spPr>
          <a:xfrm>
            <a:off x="1389888" y="2216727"/>
            <a:ext cx="5010912" cy="3385127"/>
          </a:xfrm>
        </p:spPr>
        <p:txBody>
          <a:bodyPr>
            <a:noAutofit/>
          </a:bodyPr>
          <a:lstStyle/>
          <a:p>
            <a:pPr>
              <a:spcAft>
                <a:spcPts val="600"/>
              </a:spcAft>
            </a:pPr>
            <a:r>
              <a:rPr lang="en-US" sz="2000" dirty="0">
                <a:latin typeface="Times New Roman" panose="02020603050405020304" pitchFamily="18" charset="0"/>
                <a:cs typeface="Times New Roman" panose="02020603050405020304" pitchFamily="18" charset="0"/>
              </a:rPr>
              <a:t>This study employs predictive analytics to forecast loan defaults and assess financial losses in the banking sector. Utilizing historical data and advanced techniques like Principal Component Analysis (PCA) and Random Forest models, it aids in risk management by offering insights into default likelihood and loss severity, enhancing decision-making processes.</a:t>
            </a:r>
          </a:p>
        </p:txBody>
      </p:sp>
      <p:sp>
        <p:nvSpPr>
          <p:cNvPr id="4" name="Slide Number Placeholder 3">
            <a:extLst>
              <a:ext uri="{FF2B5EF4-FFF2-40B4-BE49-F238E27FC236}">
                <a16:creationId xmlns:a16="http://schemas.microsoft.com/office/drawing/2014/main" id="{4003352C-98FC-5BEF-654F-2DF6EB81CBA3}"/>
              </a:ext>
            </a:extLst>
          </p:cNvPr>
          <p:cNvSpPr>
            <a:spLocks noGrp="1"/>
          </p:cNvSpPr>
          <p:nvPr>
            <p:ph type="sldNum" sz="quarter" idx="12"/>
          </p:nvPr>
        </p:nvSpPr>
        <p:spPr>
          <a:xfrm>
            <a:off x="3962400" y="6400904"/>
            <a:ext cx="365760" cy="246888"/>
          </a:xfrm>
        </p:spPr>
        <p:txBody>
          <a:bodyPr anchor="ctr">
            <a:normAutofit/>
          </a:bodyPr>
          <a:lstStyle/>
          <a:p>
            <a:pPr>
              <a:spcAft>
                <a:spcPts val="600"/>
              </a:spcAft>
            </a:pPr>
            <a:fld id="{8D0AFDD5-844D-364D-8AEC-50CF4D36D55D}" type="slidenum">
              <a:rPr lang="en-US" noProof="0" smtClean="0"/>
              <a:pPr>
                <a:spcAft>
                  <a:spcPts val="600"/>
                </a:spcAft>
              </a:pPr>
              <a:t>3</a:t>
            </a:fld>
            <a:endParaRPr lang="en-US" noProof="0"/>
          </a:p>
        </p:txBody>
      </p:sp>
      <p:sp>
        <p:nvSpPr>
          <p:cNvPr id="6" name="Date Placeholder 5" hidden="1">
            <a:extLst>
              <a:ext uri="{FF2B5EF4-FFF2-40B4-BE49-F238E27FC236}">
                <a16:creationId xmlns:a16="http://schemas.microsoft.com/office/drawing/2014/main" id="{DABA609D-A7ED-AD02-9344-1608E8D12F96}"/>
              </a:ext>
            </a:extLst>
          </p:cNvPr>
          <p:cNvSpPr>
            <a:spLocks noGrp="1"/>
          </p:cNvSpPr>
          <p:nvPr>
            <p:ph type="dt" sz="half" idx="4294967295"/>
          </p:nvPr>
        </p:nvSpPr>
        <p:spPr>
          <a:xfrm>
            <a:off x="10629145" y="6400904"/>
            <a:ext cx="640080" cy="246888"/>
          </a:xfrm>
        </p:spPr>
        <p:txBody>
          <a:bodyPr/>
          <a:lstStyle/>
          <a:p>
            <a:pPr>
              <a:spcAft>
                <a:spcPts val="600"/>
              </a:spcAft>
            </a:pPr>
            <a:r>
              <a:rPr lang="en-US" noProof="0"/>
              <a:t>20XX</a:t>
            </a:r>
          </a:p>
        </p:txBody>
      </p:sp>
      <p:pic>
        <p:nvPicPr>
          <p:cNvPr id="11" name="Audio 10">
            <a:hlinkClick r:id="" action="ppaction://media"/>
            <a:extLst>
              <a:ext uri="{FF2B5EF4-FFF2-40B4-BE49-F238E27FC236}">
                <a16:creationId xmlns:a16="http://schemas.microsoft.com/office/drawing/2014/main" id="{DE956E23-65F5-7BB5-84E3-952AFAA371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4269087"/>
      </p:ext>
    </p:extLst>
  </p:cSld>
  <p:clrMapOvr>
    <a:masterClrMapping/>
  </p:clrMapOvr>
  <mc:AlternateContent xmlns:mc="http://schemas.openxmlformats.org/markup-compatibility/2006">
    <mc:Choice xmlns:p14="http://schemas.microsoft.com/office/powerpoint/2010/main" Requires="p14">
      <p:transition spd="slow" p14:dur="2000" advTm="52259"/>
    </mc:Choice>
    <mc:Fallback>
      <p:transition spd="slow" advTm="52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719072"/>
            <a:ext cx="5038344" cy="977946"/>
          </a:xfrm>
        </p:spPr>
        <p:txBody>
          <a:bodyPr/>
          <a:lstStyle/>
          <a:p>
            <a:r>
              <a:rPr lang="en-US" sz="4800" dirty="0">
                <a:latin typeface="Times New Roman" panose="02020603050405020304" pitchFamily="18" charset="0"/>
                <a:cs typeface="Times New Roman" panose="02020603050405020304" pitchFamily="18" charset="0"/>
                <a:sym typeface="DM Sans Medium"/>
              </a:rPr>
              <a:t>Project Goal</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761673"/>
            <a:ext cx="5010912" cy="2422975"/>
          </a:xfrm>
        </p:spPr>
        <p:txBody>
          <a:bodyPr/>
          <a:lstStyle/>
          <a:p>
            <a:r>
              <a:rPr lang="en-US" sz="2000" dirty="0">
                <a:latin typeface="Times New Roman" panose="02020603050405020304" pitchFamily="18" charset="0"/>
                <a:cs typeface="Times New Roman" panose="02020603050405020304" pitchFamily="18" charset="0"/>
              </a:rPr>
              <a:t>Our objective is to develop a precise machine learning model using preprocessed data to forecast loan repayment and discern default factors, thus fortifying risk management in lending for optimized returns.</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4</a:t>
            </a:fld>
            <a:endParaRPr lang="en-US" dirty="0"/>
          </a:p>
        </p:txBody>
      </p:sp>
      <p:pic>
        <p:nvPicPr>
          <p:cNvPr id="9" name="Audio 8">
            <a:hlinkClick r:id="" action="ppaction://media"/>
            <a:extLst>
              <a:ext uri="{FF2B5EF4-FFF2-40B4-BE49-F238E27FC236}">
                <a16:creationId xmlns:a16="http://schemas.microsoft.com/office/drawing/2014/main" id="{30264CA4-AA1A-945C-4434-3891628D940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0002892"/>
      </p:ext>
    </p:extLst>
  </p:cSld>
  <p:clrMapOvr>
    <a:masterClrMapping/>
  </p:clrMapOvr>
  <mc:AlternateContent xmlns:mc="http://schemas.openxmlformats.org/markup-compatibility/2006">
    <mc:Choice xmlns:p14="http://schemas.microsoft.com/office/powerpoint/2010/main" Requires="p14">
      <p:transition spd="slow" p14:dur="2000" advTm="33901"/>
    </mc:Choice>
    <mc:Fallback>
      <p:transition spd="slow" advTm="33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60691-B10B-5748-028B-8B128416A9F7}"/>
              </a:ext>
            </a:extLst>
          </p:cNvPr>
          <p:cNvSpPr>
            <a:spLocks noGrp="1"/>
          </p:cNvSpPr>
          <p:nvPr>
            <p:ph type="title"/>
          </p:nvPr>
        </p:nvSpPr>
        <p:spPr>
          <a:xfrm>
            <a:off x="1389888" y="1719072"/>
            <a:ext cx="5038344" cy="867110"/>
          </a:xfrm>
        </p:spPr>
        <p:txBody>
          <a:bodyPr anchor="t">
            <a:normAutofit fontScale="90000"/>
          </a:bodyPr>
          <a:lstStyle/>
          <a:p>
            <a:r>
              <a:rPr lang="en-US" sz="4700" kern="100" dirty="0">
                <a:effectLst/>
                <a:latin typeface="Times New Roman" panose="02020603050405020304" pitchFamily="18" charset="0"/>
                <a:cs typeface="Times New Roman" panose="02020603050405020304" pitchFamily="18" charset="0"/>
              </a:rPr>
              <a:t>Methodologies:</a:t>
            </a:r>
            <a:br>
              <a:rPr lang="en-US" sz="4700" kern="100" dirty="0">
                <a:effectLst/>
              </a:rPr>
            </a:br>
            <a:endParaRPr lang="en-US" sz="4700" dirty="0"/>
          </a:p>
        </p:txBody>
      </p:sp>
      <p:pic>
        <p:nvPicPr>
          <p:cNvPr id="7" name="Video 6" descr="Graphs And Numbers">
            <a:extLst>
              <a:ext uri="{FF2B5EF4-FFF2-40B4-BE49-F238E27FC236}">
                <a16:creationId xmlns:a16="http://schemas.microsoft.com/office/drawing/2014/main" id="{1D9D9F98-9334-9815-B64C-3DBCF3B889F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36505" r="31454" b="-1"/>
          <a:stretch/>
        </p:blipFill>
        <p:spPr>
          <a:xfrm>
            <a:off x="8296656" y="10"/>
            <a:ext cx="3895344" cy="6857990"/>
          </a:xfrm>
          <a:prstGeom prst="rect">
            <a:avLst/>
          </a:prstGeom>
          <a:noFill/>
        </p:spPr>
      </p:pic>
      <p:sp>
        <p:nvSpPr>
          <p:cNvPr id="4" name="Content Placeholder 3">
            <a:extLst>
              <a:ext uri="{FF2B5EF4-FFF2-40B4-BE49-F238E27FC236}">
                <a16:creationId xmlns:a16="http://schemas.microsoft.com/office/drawing/2014/main" id="{10566CF1-93D3-639D-5D39-B9FAF4846916}"/>
              </a:ext>
            </a:extLst>
          </p:cNvPr>
          <p:cNvSpPr>
            <a:spLocks noGrp="1"/>
          </p:cNvSpPr>
          <p:nvPr>
            <p:ph idx="1"/>
          </p:nvPr>
        </p:nvSpPr>
        <p:spPr>
          <a:xfrm>
            <a:off x="1389888" y="2697018"/>
            <a:ext cx="5010912" cy="2487630"/>
          </a:xfrm>
        </p:spPr>
        <p:txBody>
          <a:bodyPr>
            <a:normAutofit/>
          </a:bodyPr>
          <a:lstStyle/>
          <a:p>
            <a:pPr>
              <a:spcAft>
                <a:spcPts val="600"/>
              </a:spcAft>
            </a:pPr>
            <a:r>
              <a:rPr lang="en-US" kern="100" dirty="0">
                <a:effectLst/>
                <a:latin typeface="Times New Roman" panose="02020603050405020304" pitchFamily="18" charset="0"/>
                <a:cs typeface="Times New Roman" panose="02020603050405020304" pitchFamily="18" charset="0"/>
              </a:rPr>
              <a:t>A meticulous data preprocessing phase was conducted to ensure the integrity and quality of the dataset. This involved handling missing values, cleaning the data, and eliminating variables with zero variance.</a:t>
            </a:r>
          </a:p>
          <a:p>
            <a:pPr>
              <a:spcAft>
                <a:spcPts val="600"/>
              </a:spcAft>
            </a:pPr>
            <a:endParaRPr lang="en-US" dirty="0"/>
          </a:p>
        </p:txBody>
      </p:sp>
      <p:sp>
        <p:nvSpPr>
          <p:cNvPr id="5" name="Slide Number Placeholder 4">
            <a:extLst>
              <a:ext uri="{FF2B5EF4-FFF2-40B4-BE49-F238E27FC236}">
                <a16:creationId xmlns:a16="http://schemas.microsoft.com/office/drawing/2014/main" id="{5E7C14D9-6162-B57F-54AC-E2DA477194E2}"/>
              </a:ext>
            </a:extLst>
          </p:cNvPr>
          <p:cNvSpPr>
            <a:spLocks noGrp="1"/>
          </p:cNvSpPr>
          <p:nvPr>
            <p:ph type="sldNum" sz="quarter" idx="12"/>
          </p:nvPr>
        </p:nvSpPr>
        <p:spPr>
          <a:xfrm>
            <a:off x="3962400" y="6400904"/>
            <a:ext cx="365760" cy="246888"/>
          </a:xfrm>
        </p:spPr>
        <p:txBody>
          <a:bodyPr anchor="ctr">
            <a:normAutofit/>
          </a:bodyPr>
          <a:lstStyle/>
          <a:p>
            <a:pPr>
              <a:spcAft>
                <a:spcPts val="600"/>
              </a:spcAft>
            </a:pPr>
            <a:fld id="{8D0AFDD5-844D-364D-8AEC-50CF4D36D55D}" type="slidenum">
              <a:rPr lang="en-US" noProof="0" smtClean="0"/>
              <a:pPr>
                <a:spcAft>
                  <a:spcPts val="600"/>
                </a:spcAft>
              </a:pPr>
              <a:t>5</a:t>
            </a:fld>
            <a:endParaRPr lang="en-US" noProof="0"/>
          </a:p>
        </p:txBody>
      </p:sp>
    </p:spTree>
    <p:extLst>
      <p:ext uri="{BB962C8B-B14F-4D97-AF65-F5344CB8AC3E}">
        <p14:creationId xmlns:p14="http://schemas.microsoft.com/office/powerpoint/2010/main" val="3889719737"/>
      </p:ext>
    </p:extLst>
  </p:cSld>
  <p:clrMapOvr>
    <a:masterClrMapping/>
  </p:clrMapOvr>
  <mc:AlternateContent xmlns:mc="http://schemas.openxmlformats.org/markup-compatibility/2006">
    <mc:Choice xmlns:p14="http://schemas.microsoft.com/office/powerpoint/2010/main" Requires="p14">
      <p:transition spd="slow" p14:dur="2000" advTm="51734"/>
    </mc:Choice>
    <mc:Fallback>
      <p:transition spd="slow" advTm="517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extLst>
    <p:ext uri="{E180D4A7-C9FB-4DFB-919C-405C955672EB}">
      <p14:showEvtLst xmlns:p14="http://schemas.microsoft.com/office/powerpoint/2010/main">
        <p14:playEvt time="0" objId="7"/>
        <p14:pauseEvt time="0" objId="7"/>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719072"/>
            <a:ext cx="5038344" cy="1709928"/>
          </a:xfrm>
        </p:spPr>
        <p:txBody>
          <a:bodyPr anchor="t">
            <a:normAutofit/>
          </a:bodyPr>
          <a:lstStyle/>
          <a:p>
            <a:r>
              <a:rPr lang="en-US" sz="5100" dirty="0">
                <a:latin typeface="Times New Roman" panose="02020603050405020304" pitchFamily="18" charset="0"/>
                <a:cs typeface="Times New Roman" panose="02020603050405020304" pitchFamily="18" charset="0"/>
              </a:rPr>
              <a:t>Data Overview</a:t>
            </a:r>
            <a:br>
              <a:rPr lang="en-US" sz="5100" dirty="0"/>
            </a:br>
            <a:endParaRPr lang="en-US" sz="5100" dirty="0"/>
          </a:p>
        </p:txBody>
      </p:sp>
      <p:pic>
        <p:nvPicPr>
          <p:cNvPr id="9" name="Picture 8" descr="Magnifying glass showing decling performance">
            <a:extLst>
              <a:ext uri="{FF2B5EF4-FFF2-40B4-BE49-F238E27FC236}">
                <a16:creationId xmlns:a16="http://schemas.microsoft.com/office/drawing/2014/main" id="{45ABA4DD-11E0-9CFA-A34D-45D500B00282}"/>
              </a:ext>
            </a:extLst>
          </p:cNvPr>
          <p:cNvPicPr>
            <a:picLocks noChangeAspect="1"/>
          </p:cNvPicPr>
          <p:nvPr/>
        </p:nvPicPr>
        <p:blipFill rotWithShape="1">
          <a:blip r:embed="rId4"/>
          <a:srcRect l="15761" r="46324" b="-1"/>
          <a:stretch/>
        </p:blipFill>
        <p:spPr>
          <a:xfrm>
            <a:off x="8296656" y="10"/>
            <a:ext cx="3895344" cy="6857990"/>
          </a:xfrm>
          <a:prstGeom prst="rect">
            <a:avLst/>
          </a:prstGeom>
          <a:noFill/>
        </p:spPr>
      </p:pic>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3054096"/>
            <a:ext cx="5010912" cy="2130552"/>
          </a:xfrm>
        </p:spPr>
        <p:txBody>
          <a:bodyPr>
            <a:normAutofit/>
          </a:bodyPr>
          <a:lstStyle/>
          <a:p>
            <a:pPr>
              <a:spcAft>
                <a:spcPts val="600"/>
              </a:spcAft>
            </a:pPr>
            <a:r>
              <a:rPr lang="en-US" dirty="0">
                <a:latin typeface="Times New Roman" panose="02020603050405020304" pitchFamily="18" charset="0"/>
                <a:cs typeface="Times New Roman" panose="02020603050405020304" pitchFamily="18" charset="0"/>
              </a:rPr>
              <a:t>We utilized two datasets: Training Data with 80,000 observations and Test Data with 25,471 rows, both featuring common attributes such as unique customer IDs and factors influencing loan repayment. </a:t>
            </a:r>
          </a:p>
          <a:p>
            <a:pPr>
              <a:spcAft>
                <a:spcPts val="600"/>
              </a:spcAft>
            </a:pPr>
            <a:r>
              <a:rPr lang="en-US" b="1" dirty="0">
                <a:latin typeface="Times New Roman" panose="02020603050405020304" pitchFamily="18" charset="0"/>
                <a:cs typeface="Times New Roman" panose="02020603050405020304" pitchFamily="18" charset="0"/>
              </a:rPr>
              <a:t>Objective: </a:t>
            </a:r>
            <a:r>
              <a:rPr lang="en-US" dirty="0">
                <a:latin typeface="Times New Roman" panose="02020603050405020304" pitchFamily="18" charset="0"/>
                <a:cs typeface="Times New Roman" panose="02020603050405020304" pitchFamily="18" charset="0"/>
              </a:rPr>
              <a:t>Develop a model to predict loan default risk using training data and apply it to test data.</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nchor="ctr">
            <a:normAutofit/>
          </a:bodyPr>
          <a:lstStyle/>
          <a:p>
            <a:pPr>
              <a:spcAft>
                <a:spcPts val="600"/>
              </a:spcAft>
            </a:pPr>
            <a:fld id="{8D0AFDD5-844D-364D-8AEC-50CF4D36D55D}" type="slidenum">
              <a:rPr lang="en-US" smtClean="0"/>
              <a:pPr>
                <a:spcAft>
                  <a:spcPts val="600"/>
                </a:spcAft>
              </a:pPr>
              <a:t>6</a:t>
            </a:fld>
            <a:endParaRPr lang="en-US"/>
          </a:p>
        </p:txBody>
      </p:sp>
      <p:pic>
        <p:nvPicPr>
          <p:cNvPr id="10" name="Audio 9">
            <a:hlinkClick r:id="" action="ppaction://media"/>
            <a:extLst>
              <a:ext uri="{FF2B5EF4-FFF2-40B4-BE49-F238E27FC236}">
                <a16:creationId xmlns:a16="http://schemas.microsoft.com/office/drawing/2014/main" id="{5A7ED43D-5695-00BF-D6D0-0AE44AF3770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0220048"/>
      </p:ext>
    </p:extLst>
  </p:cSld>
  <p:clrMapOvr>
    <a:masterClrMapping/>
  </p:clrMapOvr>
  <mc:AlternateContent xmlns:mc="http://schemas.openxmlformats.org/markup-compatibility/2006">
    <mc:Choice xmlns:p14="http://schemas.microsoft.com/office/powerpoint/2010/main" Requires="p14">
      <p:transition spd="slow" p14:dur="2000" advTm="32203"/>
    </mc:Choice>
    <mc:Fallback>
      <p:transition spd="slow" advTm="32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a:xfrm>
            <a:off x="1389888" y="1320800"/>
            <a:ext cx="5038344" cy="868218"/>
          </a:xfrm>
        </p:spPr>
        <p:txBody>
          <a:bodyPr/>
          <a:lstStyle/>
          <a:p>
            <a:r>
              <a:rPr lang="en-US" sz="4400" dirty="0">
                <a:latin typeface="Times New Roman" panose="02020603050405020304" pitchFamily="18" charset="0"/>
                <a:cs typeface="Times New Roman" panose="02020603050405020304" pitchFamily="18" charset="0"/>
                <a:sym typeface="DM Sans Medium"/>
              </a:rPr>
              <a:t>Data Analysis</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096655"/>
            <a:ext cx="5010912" cy="3440545"/>
          </a:xfrm>
        </p:spPr>
        <p:txBody>
          <a:bodyPr/>
          <a:lstStyle/>
          <a:p>
            <a:r>
              <a:rPr lang="en-US" sz="2000" dirty="0">
                <a:latin typeface="Times New Roman" panose="02020603050405020304" pitchFamily="18" charset="0"/>
                <a:cs typeface="Times New Roman" panose="02020603050405020304" pitchFamily="18" charset="0"/>
              </a:rPr>
              <a:t>The exploratory analysis involves examining data characteristics and potential issues, including descriptive statistics, handling missing values, and eliminating zero-variance variables. </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7</a:t>
            </a:fld>
            <a:endParaRPr lang="en-US" dirty="0"/>
          </a:p>
        </p:txBody>
      </p:sp>
      <p:pic>
        <p:nvPicPr>
          <p:cNvPr id="9" name="Audio 8">
            <a:hlinkClick r:id="" action="ppaction://media"/>
            <a:extLst>
              <a:ext uri="{FF2B5EF4-FFF2-40B4-BE49-F238E27FC236}">
                <a16:creationId xmlns:a16="http://schemas.microsoft.com/office/drawing/2014/main" id="{05BB942A-361D-0E95-C403-5798F0E2363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8876874"/>
      </p:ext>
    </p:extLst>
  </p:cSld>
  <p:clrMapOvr>
    <a:masterClrMapping/>
  </p:clrMapOvr>
  <mc:AlternateContent xmlns:mc="http://schemas.openxmlformats.org/markup-compatibility/2006">
    <mc:Choice xmlns:p14="http://schemas.microsoft.com/office/powerpoint/2010/main" Requires="p14">
      <p:transition spd="slow" p14:dur="2000" advTm="17434"/>
    </mc:Choice>
    <mc:Fallback>
      <p:transition spd="slow" advTm="17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464AF-8C5F-8C8B-67DD-E4F6E1B1D521}"/>
              </a:ext>
            </a:extLst>
          </p:cNvPr>
          <p:cNvSpPr>
            <a:spLocks noGrp="1"/>
          </p:cNvSpPr>
          <p:nvPr>
            <p:ph type="title"/>
          </p:nvPr>
        </p:nvSpPr>
        <p:spPr>
          <a:xfrm>
            <a:off x="1139952" y="512064"/>
            <a:ext cx="9912096" cy="1014984"/>
          </a:xfrm>
        </p:spPr>
        <p:txBody>
          <a:bodyPr anchor="t">
            <a:normAutofit/>
          </a:bodyPr>
          <a:lstStyle/>
          <a:p>
            <a:pPr>
              <a:lnSpc>
                <a:spcPct val="90000"/>
              </a:lnSpc>
            </a:pPr>
            <a:r>
              <a:rPr lang="en-US" sz="3200" b="1" dirty="0">
                <a:latin typeface="Times New Roman" panose="02020603050405020304" pitchFamily="18" charset="0"/>
                <a:cs typeface="Times New Roman" panose="02020603050405020304" pitchFamily="18" charset="0"/>
              </a:rPr>
              <a:t>Key steps in the data analysis included</a:t>
            </a:r>
          </a:p>
        </p:txBody>
      </p:sp>
      <p:sp>
        <p:nvSpPr>
          <p:cNvPr id="3" name="Text Placeholder 2">
            <a:extLst>
              <a:ext uri="{FF2B5EF4-FFF2-40B4-BE49-F238E27FC236}">
                <a16:creationId xmlns:a16="http://schemas.microsoft.com/office/drawing/2014/main" id="{56725AA6-83DA-CDA5-BB71-2977305196F8}"/>
              </a:ext>
            </a:extLst>
          </p:cNvPr>
          <p:cNvSpPr>
            <a:spLocks noGrp="1"/>
          </p:cNvSpPr>
          <p:nvPr>
            <p:ph type="body" sz="quarter" idx="13"/>
          </p:nvPr>
        </p:nvSpPr>
        <p:spPr>
          <a:xfrm>
            <a:off x="986726" y="2441448"/>
            <a:ext cx="1622425" cy="1622425"/>
          </a:xfrm>
        </p:spPr>
        <p:txBody>
          <a:bodyPr anchor="ctr">
            <a:normAutofit/>
          </a:bodyPr>
          <a:lstStyle/>
          <a:p>
            <a:pPr algn="l"/>
            <a:r>
              <a:rPr lang="en-US" sz="1400" kern="100" dirty="0">
                <a:ln>
                  <a:noFill/>
                </a:ln>
                <a:solidFill>
                  <a:schemeClr val="tx1"/>
                </a:solidFill>
                <a:latin typeface="Times New Roman" panose="02020603050405020304" pitchFamily="18" charset="0"/>
                <a:cs typeface="Times New Roman" panose="02020603050405020304" pitchFamily="18" charset="0"/>
              </a:rPr>
              <a:t>Identifying and handling missing values</a:t>
            </a:r>
            <a:endParaRPr lang="en-US" sz="1400" kern="100" dirty="0">
              <a:solidFill>
                <a:schemeClr val="tx1"/>
              </a:solidFill>
              <a:latin typeface="Times New Roman" panose="02020603050405020304" pitchFamily="18" charset="0"/>
              <a:cs typeface="Times New Roman" panose="02020603050405020304" pitchFamily="18" charset="0"/>
            </a:endParaRPr>
          </a:p>
          <a:p>
            <a:endParaRPr lang="en-US" sz="1400" dirty="0">
              <a:solidFill>
                <a:schemeClr val="tx1"/>
              </a:solidFill>
            </a:endParaRPr>
          </a:p>
        </p:txBody>
      </p:sp>
      <p:sp>
        <p:nvSpPr>
          <p:cNvPr id="6" name="Text Placeholder 5">
            <a:extLst>
              <a:ext uri="{FF2B5EF4-FFF2-40B4-BE49-F238E27FC236}">
                <a16:creationId xmlns:a16="http://schemas.microsoft.com/office/drawing/2014/main" id="{1E079BB8-382C-2573-BC78-6F67FF587AAC}"/>
              </a:ext>
            </a:extLst>
          </p:cNvPr>
          <p:cNvSpPr>
            <a:spLocks noGrp="1"/>
          </p:cNvSpPr>
          <p:nvPr>
            <p:ph type="body" sz="quarter" idx="14"/>
          </p:nvPr>
        </p:nvSpPr>
        <p:spPr>
          <a:xfrm>
            <a:off x="3154680" y="2441448"/>
            <a:ext cx="1622425" cy="1622425"/>
          </a:xfrm>
        </p:spPr>
        <p:txBody>
          <a:bodyPr anchor="ctr">
            <a:normAutofit/>
          </a:bodyPr>
          <a:lstStyle/>
          <a:p>
            <a:r>
              <a:rPr lang="en-US" sz="1400" dirty="0">
                <a:ln>
                  <a:noFill/>
                </a:ln>
                <a:solidFill>
                  <a:schemeClr val="tx1"/>
                </a:solidFill>
                <a:latin typeface="Times New Roman" panose="02020603050405020304" pitchFamily="18" charset="0"/>
                <a:cs typeface="Times New Roman" panose="02020603050405020304" pitchFamily="18" charset="0"/>
              </a:rPr>
              <a:t>Eliminating variables with zero variance</a:t>
            </a:r>
            <a:endParaRPr lang="en-US" sz="1400" dirty="0">
              <a:solidFill>
                <a:schemeClr val="tx1"/>
              </a:solidFill>
              <a:latin typeface="Times New Roman" panose="02020603050405020304" pitchFamily="18" charset="0"/>
              <a:cs typeface="Times New Roman" panose="02020603050405020304" pitchFamily="18" charset="0"/>
            </a:endParaRPr>
          </a:p>
        </p:txBody>
      </p:sp>
      <p:sp>
        <p:nvSpPr>
          <p:cNvPr id="9" name="Text Placeholder 8">
            <a:extLst>
              <a:ext uri="{FF2B5EF4-FFF2-40B4-BE49-F238E27FC236}">
                <a16:creationId xmlns:a16="http://schemas.microsoft.com/office/drawing/2014/main" id="{3D2E8F28-B3EE-2064-93FA-B7C79F5DE214}"/>
              </a:ext>
            </a:extLst>
          </p:cNvPr>
          <p:cNvSpPr>
            <a:spLocks noGrp="1"/>
          </p:cNvSpPr>
          <p:nvPr>
            <p:ph type="body" sz="quarter" idx="15"/>
          </p:nvPr>
        </p:nvSpPr>
        <p:spPr>
          <a:xfrm>
            <a:off x="9619487" y="2458082"/>
            <a:ext cx="1622425" cy="1622425"/>
          </a:xfrm>
        </p:spPr>
        <p:txBody>
          <a:bodyPr anchor="ctr">
            <a:normAutofit/>
          </a:bodyPr>
          <a:lstStyle/>
          <a:p>
            <a:r>
              <a:rPr lang="en-US" sz="1400" kern="100" dirty="0">
                <a:ln>
                  <a:noFill/>
                </a:ln>
                <a:solidFill>
                  <a:schemeClr val="tx1"/>
                </a:solidFill>
                <a:latin typeface="Times New Roman" panose="02020603050405020304" pitchFamily="18" charset="0"/>
                <a:cs typeface="Times New Roman" panose="02020603050405020304" pitchFamily="18" charset="0"/>
              </a:rPr>
              <a:t>Model Selection</a:t>
            </a:r>
            <a:endParaRPr lang="en-US" sz="1400" kern="100" dirty="0">
              <a:solidFill>
                <a:schemeClr val="tx1"/>
              </a:solidFill>
              <a:latin typeface="Times New Roman" panose="02020603050405020304" pitchFamily="18" charset="0"/>
              <a:cs typeface="Times New Roman" panose="02020603050405020304" pitchFamily="18" charset="0"/>
            </a:endParaRPr>
          </a:p>
          <a:p>
            <a:endParaRPr lang="en-US" sz="1400" dirty="0">
              <a:solidFill>
                <a:schemeClr val="tx1"/>
              </a:solidFill>
            </a:endParaRPr>
          </a:p>
        </p:txBody>
      </p:sp>
      <p:sp>
        <p:nvSpPr>
          <p:cNvPr id="12" name="Text Placeholder 11">
            <a:extLst>
              <a:ext uri="{FF2B5EF4-FFF2-40B4-BE49-F238E27FC236}">
                <a16:creationId xmlns:a16="http://schemas.microsoft.com/office/drawing/2014/main" id="{B33B9DAD-2F01-DDC1-FD11-9A1CC26B4098}"/>
              </a:ext>
            </a:extLst>
          </p:cNvPr>
          <p:cNvSpPr>
            <a:spLocks noGrp="1"/>
          </p:cNvSpPr>
          <p:nvPr>
            <p:ph type="body" sz="quarter" idx="16"/>
          </p:nvPr>
        </p:nvSpPr>
        <p:spPr>
          <a:xfrm>
            <a:off x="7443216" y="2454487"/>
            <a:ext cx="1622425" cy="1622425"/>
          </a:xfrm>
        </p:spPr>
        <p:txBody>
          <a:bodyPr anchor="ctr">
            <a:normAutofit/>
          </a:bodyPr>
          <a:lstStyle/>
          <a:p>
            <a:r>
              <a:rPr lang="en-US" sz="1400" kern="100" dirty="0">
                <a:ln>
                  <a:noFill/>
                </a:ln>
                <a:solidFill>
                  <a:schemeClr val="tx1"/>
                </a:solidFill>
                <a:latin typeface="Times New Roman" panose="02020603050405020304" pitchFamily="18" charset="0"/>
                <a:cs typeface="Times New Roman" panose="02020603050405020304" pitchFamily="18" charset="0"/>
              </a:rPr>
              <a:t>Modelling Strategies</a:t>
            </a:r>
            <a:endParaRPr lang="en-US" sz="1400" kern="100" dirty="0">
              <a:solidFill>
                <a:schemeClr val="tx1"/>
              </a:solidFill>
              <a:latin typeface="Times New Roman" panose="02020603050405020304" pitchFamily="18" charset="0"/>
              <a:cs typeface="Times New Roman" panose="02020603050405020304" pitchFamily="18" charset="0"/>
            </a:endParaRPr>
          </a:p>
          <a:p>
            <a:endParaRPr lang="en-US" sz="1400" dirty="0">
              <a:solidFill>
                <a:schemeClr val="tx1"/>
              </a:solidFill>
            </a:endParaRPr>
          </a:p>
        </p:txBody>
      </p:sp>
      <p:sp>
        <p:nvSpPr>
          <p:cNvPr id="22" name="Text Placeholder 6">
            <a:extLst>
              <a:ext uri="{FF2B5EF4-FFF2-40B4-BE49-F238E27FC236}">
                <a16:creationId xmlns:a16="http://schemas.microsoft.com/office/drawing/2014/main" id="{CC74B564-0EB1-E1BB-83F5-79C4F544E2B4}"/>
              </a:ext>
            </a:extLst>
          </p:cNvPr>
          <p:cNvSpPr>
            <a:spLocks noGrp="1"/>
          </p:cNvSpPr>
          <p:nvPr>
            <p:ph type="body" sz="quarter" idx="17"/>
          </p:nvPr>
        </p:nvSpPr>
        <p:spPr>
          <a:xfrm>
            <a:off x="5330951" y="2441447"/>
            <a:ext cx="1622425" cy="1622425"/>
          </a:xfrm>
        </p:spPr>
        <p:txBody>
          <a:bodyPr/>
          <a:lstStyle/>
          <a:p>
            <a:r>
              <a:rPr lang="en-US" sz="1400" dirty="0">
                <a:ln>
                  <a:noFill/>
                </a:ln>
                <a:solidFill>
                  <a:schemeClr val="tx1"/>
                </a:solidFill>
                <a:latin typeface="Times New Roman" panose="02020603050405020304" pitchFamily="18" charset="0"/>
                <a:ea typeface="Times New Roman" panose="02020603050405020304" pitchFamily="18" charset="0"/>
              </a:rPr>
              <a:t>Descriptive Statistics</a:t>
            </a:r>
            <a:endParaRPr lang="en-US" sz="1400" dirty="0">
              <a:solidFill>
                <a:schemeClr val="tx1"/>
              </a:solidFill>
            </a:endParaRPr>
          </a:p>
        </p:txBody>
      </p:sp>
      <p:sp>
        <p:nvSpPr>
          <p:cNvPr id="15" name="Slide Number Placeholder 14">
            <a:extLst>
              <a:ext uri="{FF2B5EF4-FFF2-40B4-BE49-F238E27FC236}">
                <a16:creationId xmlns:a16="http://schemas.microsoft.com/office/drawing/2014/main" id="{74CFFBC8-0EFE-CA81-5E89-3FCF5291F8A8}"/>
              </a:ext>
            </a:extLst>
          </p:cNvPr>
          <p:cNvSpPr>
            <a:spLocks noGrp="1"/>
          </p:cNvSpPr>
          <p:nvPr>
            <p:ph type="sldNum" sz="quarter" idx="12"/>
          </p:nvPr>
        </p:nvSpPr>
        <p:spPr>
          <a:xfrm>
            <a:off x="838200" y="6400904"/>
            <a:ext cx="365760" cy="246888"/>
          </a:xfrm>
        </p:spPr>
        <p:txBody>
          <a:bodyPr anchor="ctr">
            <a:noAutofit/>
          </a:bodyPr>
          <a:lstStyle/>
          <a:p>
            <a:pPr>
              <a:spcAft>
                <a:spcPts val="600"/>
              </a:spcAft>
            </a:pPr>
            <a:fld id="{8D0AFDD5-844D-364D-8AEC-50CF4D36D55D}" type="slidenum">
              <a:rPr lang="en-US" sz="1400" noProof="0" smtClean="0"/>
              <a:pPr>
                <a:spcAft>
                  <a:spcPts val="600"/>
                </a:spcAft>
              </a:pPr>
              <a:t>8</a:t>
            </a:fld>
            <a:endParaRPr lang="en-US" sz="1400" noProof="0"/>
          </a:p>
        </p:txBody>
      </p:sp>
      <p:sp>
        <p:nvSpPr>
          <p:cNvPr id="17" name="Date Placeholder 16">
            <a:extLst>
              <a:ext uri="{FF2B5EF4-FFF2-40B4-BE49-F238E27FC236}">
                <a16:creationId xmlns:a16="http://schemas.microsoft.com/office/drawing/2014/main" id="{CC5E5EDD-6D36-C590-0CDC-4860643C726A}"/>
              </a:ext>
            </a:extLst>
          </p:cNvPr>
          <p:cNvSpPr>
            <a:spLocks noGrp="1"/>
          </p:cNvSpPr>
          <p:nvPr>
            <p:ph type="dt" sz="half" idx="10"/>
          </p:nvPr>
        </p:nvSpPr>
        <p:spPr>
          <a:xfrm>
            <a:off x="10629145" y="6400904"/>
            <a:ext cx="640080" cy="246888"/>
          </a:xfrm>
        </p:spPr>
        <p:txBody>
          <a:bodyPr anchor="ctr">
            <a:noAutofit/>
          </a:bodyPr>
          <a:lstStyle/>
          <a:p>
            <a:pPr>
              <a:spcAft>
                <a:spcPts val="600"/>
              </a:spcAft>
            </a:pPr>
            <a:r>
              <a:rPr lang="en-US" sz="1400" noProof="0"/>
              <a:t>20XX</a:t>
            </a:r>
          </a:p>
        </p:txBody>
      </p:sp>
      <p:pic>
        <p:nvPicPr>
          <p:cNvPr id="10" name="Audio 9">
            <a:hlinkClick r:id="" action="ppaction://media"/>
            <a:extLst>
              <a:ext uri="{FF2B5EF4-FFF2-40B4-BE49-F238E27FC236}">
                <a16:creationId xmlns:a16="http://schemas.microsoft.com/office/drawing/2014/main" id="{1C39B9B8-904F-9C48-B240-0C85246051A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30579906"/>
      </p:ext>
    </p:extLst>
  </p:cSld>
  <p:clrMapOvr>
    <a:masterClrMapping/>
  </p:clrMapOvr>
  <mc:AlternateContent xmlns:mc="http://schemas.openxmlformats.org/markup-compatibility/2006">
    <mc:Choice xmlns:p14="http://schemas.microsoft.com/office/powerpoint/2010/main" Requires="p14">
      <p:transition spd="slow" p14:dur="2000" advTm="13760"/>
    </mc:Choice>
    <mc:Fallback>
      <p:transition spd="slow" advTm="13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41FE6-F7C0-D52F-CD9E-F5E3E445BBB4}"/>
              </a:ext>
            </a:extLst>
          </p:cNvPr>
          <p:cNvSpPr>
            <a:spLocks noGrp="1"/>
          </p:cNvSpPr>
          <p:nvPr>
            <p:ph type="title"/>
          </p:nvPr>
        </p:nvSpPr>
        <p:spPr>
          <a:xfrm>
            <a:off x="838200" y="512064"/>
            <a:ext cx="10213848" cy="763951"/>
          </a:xfrm>
        </p:spPr>
        <p:txBody>
          <a:bodyPr/>
          <a:lstStyle/>
          <a:p>
            <a:pPr algn="l"/>
            <a:r>
              <a:rPr lang="en-US" sz="3200" b="1" kern="100" dirty="0">
                <a:ln>
                  <a:noFill/>
                </a:ln>
                <a:solidFill>
                  <a:schemeClr val="tx1"/>
                </a:solidFill>
                <a:latin typeface="Times New Roman" panose="02020603050405020304" pitchFamily="18" charset="0"/>
                <a:cs typeface="Times New Roman" panose="02020603050405020304" pitchFamily="18" charset="0"/>
              </a:rPr>
              <a:t>Identifying and handling missing values</a:t>
            </a:r>
            <a:br>
              <a:rPr lang="en-US" sz="6000" b="1" kern="100" dirty="0">
                <a:solidFill>
                  <a:schemeClr val="tx1"/>
                </a:solidFill>
                <a:latin typeface="Times New Roman" panose="02020603050405020304" pitchFamily="18" charset="0"/>
                <a:cs typeface="Times New Roman" panose="02020603050405020304" pitchFamily="18" charset="0"/>
              </a:rPr>
            </a:br>
            <a:endParaRPr lang="en-US" b="1" dirty="0"/>
          </a:p>
        </p:txBody>
      </p:sp>
      <p:sp>
        <p:nvSpPr>
          <p:cNvPr id="3" name="Content Placeholder 2">
            <a:extLst>
              <a:ext uri="{FF2B5EF4-FFF2-40B4-BE49-F238E27FC236}">
                <a16:creationId xmlns:a16="http://schemas.microsoft.com/office/drawing/2014/main" id="{E9629A44-1356-6FB8-B7E0-8C40F51CEFBD}"/>
              </a:ext>
            </a:extLst>
          </p:cNvPr>
          <p:cNvSpPr>
            <a:spLocks noGrp="1"/>
          </p:cNvSpPr>
          <p:nvPr>
            <p:ph idx="1"/>
          </p:nvPr>
        </p:nvSpPr>
        <p:spPr>
          <a:xfrm>
            <a:off x="484632" y="1403927"/>
            <a:ext cx="11000232" cy="4567105"/>
          </a:xfrm>
        </p:spPr>
        <p:txBody>
          <a:bodyPr/>
          <a:lstStyle/>
          <a:p>
            <a:pPr marL="0" indent="0">
              <a:buNone/>
            </a:pPr>
            <a:r>
              <a:rPr lang="en-US" dirty="0">
                <a:latin typeface="Times New Roman" panose="02020603050405020304" pitchFamily="18" charset="0"/>
                <a:cs typeface="Times New Roman" panose="02020603050405020304" pitchFamily="18" charset="0"/>
              </a:rPr>
              <a:t>Cleaning and preprocessing data:</a:t>
            </a:r>
          </a:p>
          <a:p>
            <a:pPr marL="0" indent="0">
              <a:buNone/>
            </a:pPr>
            <a:r>
              <a:rPr lang="en-US" dirty="0">
                <a:latin typeface="Times New Roman" panose="02020603050405020304" pitchFamily="18" charset="0"/>
                <a:cs typeface="Times New Roman" panose="02020603050405020304" pitchFamily="18" charset="0"/>
              </a:rPr>
              <a:t>The depiction is shown below.</a:t>
            </a:r>
          </a:p>
        </p:txBody>
      </p:sp>
      <p:sp>
        <p:nvSpPr>
          <p:cNvPr id="4" name="Slide Number Placeholder 3">
            <a:extLst>
              <a:ext uri="{FF2B5EF4-FFF2-40B4-BE49-F238E27FC236}">
                <a16:creationId xmlns:a16="http://schemas.microsoft.com/office/drawing/2014/main" id="{FDEAD602-1D61-A188-04E8-3964D4EE798D}"/>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Footer Placeholder 4">
            <a:extLst>
              <a:ext uri="{FF2B5EF4-FFF2-40B4-BE49-F238E27FC236}">
                <a16:creationId xmlns:a16="http://schemas.microsoft.com/office/drawing/2014/main" id="{C3BEB4CE-9A1E-B668-3800-6FA798FD0400}"/>
              </a:ext>
            </a:extLst>
          </p:cNvPr>
          <p:cNvSpPr>
            <a:spLocks noGrp="1"/>
          </p:cNvSpPr>
          <p:nvPr>
            <p:ph type="ftr" sz="quarter" idx="11"/>
          </p:nvPr>
        </p:nvSpPr>
        <p:spPr/>
        <p:txBody>
          <a:bodyPr/>
          <a:lstStyle/>
          <a:p>
            <a:r>
              <a:rPr lang="en-US" noProof="0"/>
              <a:t>Presentation title</a:t>
            </a:r>
          </a:p>
        </p:txBody>
      </p:sp>
      <p:sp>
        <p:nvSpPr>
          <p:cNvPr id="6" name="Date Placeholder 5">
            <a:extLst>
              <a:ext uri="{FF2B5EF4-FFF2-40B4-BE49-F238E27FC236}">
                <a16:creationId xmlns:a16="http://schemas.microsoft.com/office/drawing/2014/main" id="{8AD291DD-BC1C-E56E-79F2-5DB746269F53}"/>
              </a:ext>
            </a:extLst>
          </p:cNvPr>
          <p:cNvSpPr>
            <a:spLocks noGrp="1"/>
          </p:cNvSpPr>
          <p:nvPr>
            <p:ph type="dt" sz="half" idx="10"/>
          </p:nvPr>
        </p:nvSpPr>
        <p:spPr/>
        <p:txBody>
          <a:bodyPr/>
          <a:lstStyle/>
          <a:p>
            <a:r>
              <a:rPr lang="en-US" noProof="0"/>
              <a:t>20XX</a:t>
            </a:r>
          </a:p>
        </p:txBody>
      </p:sp>
      <p:pic>
        <p:nvPicPr>
          <p:cNvPr id="7" name="Picture 6" descr="A computer code with black text&#10;&#10;Description automatically generated">
            <a:extLst>
              <a:ext uri="{FF2B5EF4-FFF2-40B4-BE49-F238E27FC236}">
                <a16:creationId xmlns:a16="http://schemas.microsoft.com/office/drawing/2014/main" id="{7F8384C6-7A46-20FB-124E-87B24B19D10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12253" y="2576945"/>
            <a:ext cx="8886371" cy="3306620"/>
          </a:xfrm>
          <a:prstGeom prst="rect">
            <a:avLst/>
          </a:prstGeom>
          <a:noFill/>
          <a:ln>
            <a:noFill/>
          </a:ln>
        </p:spPr>
      </p:pic>
      <p:pic>
        <p:nvPicPr>
          <p:cNvPr id="12" name="Audio 11">
            <a:hlinkClick r:id="" action="ppaction://media"/>
            <a:extLst>
              <a:ext uri="{FF2B5EF4-FFF2-40B4-BE49-F238E27FC236}">
                <a16:creationId xmlns:a16="http://schemas.microsoft.com/office/drawing/2014/main" id="{19901E0C-695D-8A54-B96C-1B5F8946B4D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10173870"/>
      </p:ext>
    </p:extLst>
  </p:cSld>
  <p:clrMapOvr>
    <a:masterClrMapping/>
  </p:clrMapOvr>
  <mc:AlternateContent xmlns:mc="http://schemas.openxmlformats.org/markup-compatibility/2006">
    <mc:Choice xmlns:p14="http://schemas.microsoft.com/office/powerpoint/2010/main" Requires="p14">
      <p:transition spd="slow" p14:dur="2000" advTm="21769"/>
    </mc:Choice>
    <mc:Fallback>
      <p:transition spd="slow" advTm="21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Modern geometry</Template>
  <TotalTime>294</TotalTime>
  <Words>792</Words>
  <Application>Microsoft Office PowerPoint</Application>
  <PresentationFormat>Widescreen</PresentationFormat>
  <Paragraphs>122</Paragraphs>
  <Slides>21</Slides>
  <Notes>0</Notes>
  <HiddenSlides>0</HiddenSlides>
  <MMClips>21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Century Gothic</vt:lpstr>
      <vt:lpstr>DM Sans Medium</vt:lpstr>
      <vt:lpstr>Karla</vt:lpstr>
      <vt:lpstr>Times New Roman</vt:lpstr>
      <vt:lpstr>Univers Condensed Light</vt:lpstr>
      <vt:lpstr>Office Theme</vt:lpstr>
      <vt:lpstr>Advanced Data Mining and Predictive Analytics-Loan Prediction</vt:lpstr>
      <vt:lpstr>Agenda</vt:lpstr>
      <vt:lpstr>ABSTRACT</vt:lpstr>
      <vt:lpstr>Project Goal </vt:lpstr>
      <vt:lpstr>Methodologies: </vt:lpstr>
      <vt:lpstr>Data Overview </vt:lpstr>
      <vt:lpstr>Data Analysis </vt:lpstr>
      <vt:lpstr>Key steps in the data analysis included</vt:lpstr>
      <vt:lpstr>Identifying and handling missing values </vt:lpstr>
      <vt:lpstr>Eliminating variables with zero variance</vt:lpstr>
      <vt:lpstr>Descriptive Statistics</vt:lpstr>
      <vt:lpstr>The project employed four distinct models:</vt:lpstr>
      <vt:lpstr>3. Random Forest for classification tasks, particularly effective for handling imbalanced data.  4.Ridge Regression for quantifying financial losses and addressing multicollinearity among features.</vt:lpstr>
      <vt:lpstr>Model Development  </vt:lpstr>
      <vt:lpstr>Insights: Lasso Regression (Variable Selection)</vt:lpstr>
      <vt:lpstr>Mean Absolute Error</vt:lpstr>
      <vt:lpstr>Mean Square Error</vt:lpstr>
      <vt:lpstr>Performance metrics</vt:lpstr>
      <vt:lpstr>Future Enhancements:</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Data Mining and Predictive Analytics                          Niharika Matsa                            Durga Prasad Gandi                         Deekshitha Sai Sangepu                                    James Guy</dc:title>
  <dc:creator>NIHARIKA Matsa</dc:creator>
  <cp:lastModifiedBy>NIHARIKA Matsa</cp:lastModifiedBy>
  <cp:revision>11</cp:revision>
  <dcterms:created xsi:type="dcterms:W3CDTF">2024-05-08T17:35:01Z</dcterms:created>
  <dcterms:modified xsi:type="dcterms:W3CDTF">2024-05-09T03:32:22Z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